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3" r:id="rId6"/>
    <p:sldId id="264" r:id="rId7"/>
    <p:sldId id="260" r:id="rId8"/>
    <p:sldId id="261" r:id="rId9"/>
    <p:sldId id="275" r:id="rId10"/>
    <p:sldId id="276" r:id="rId11"/>
    <p:sldId id="262" r:id="rId12"/>
    <p:sldId id="265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7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51446C-7BBF-47CA-A700-2C12E805CC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A54B96-5E81-45A6-840F-47F04D35F5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A45ADB-9617-472D-8998-8B6460481E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18341-5A8F-4905-99B9-37B3DC9F06DB}" type="datetimeFigureOut">
              <a:rPr lang="en-GB" smtClean="0"/>
              <a:pPr/>
              <a:t>11/09/2026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3CF95B-A7D6-407A-8123-9B8863584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C1F194-5590-4BF7-9668-FC199CF01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D0F2C-9EE1-479C-BCC6-25D41921572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464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FEB431-2DDF-4A6C-BF1E-97CB0E9E7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7EF41A-5ED5-499E-80FE-83C8303FEA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532313-9D3A-4331-9B7C-21CEAC459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18341-5A8F-4905-99B9-37B3DC9F06DB}" type="datetimeFigureOut">
              <a:rPr lang="en-GB" smtClean="0"/>
              <a:pPr/>
              <a:t>11/09/2026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057E8E-7A46-43F4-8456-C42FE2609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570FCA-E15E-4F55-B189-B606100E5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D0F2C-9EE1-479C-BCC6-25D41921572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822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0BF02-6E8F-477D-B970-264D772FB9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294DE7-A2BB-4BE9-9EC3-4D36D464AD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0E9EA0-FE7A-40C0-9079-3A2928E8A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18341-5A8F-4905-99B9-37B3DC9F06DB}" type="datetimeFigureOut">
              <a:rPr lang="en-GB" smtClean="0"/>
              <a:pPr/>
              <a:t>11/09/2026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23BA2C-7F80-4F7B-AB11-BBF839BE6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81A75B-7F22-4A1E-91D6-FCEDB68FD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D0F2C-9EE1-479C-BCC6-25D41921572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661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883B6D-210B-437B-87C3-6E7AEE6691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74BEAA-2850-4231-9EF0-3FBAF3C8CA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423AD1-548D-4692-8CD2-F751A08B2F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740103-6ECF-4D29-9AAA-23E26FF55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18341-5A8F-4905-99B9-37B3DC9F06DB}" type="datetimeFigureOut">
              <a:rPr lang="en-GB" smtClean="0"/>
              <a:pPr/>
              <a:t>11/09/2026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255773-0CFC-4982-B006-97620B4BC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DE172E-73CF-411E-A3C9-0EB8CB666A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D0F2C-9EE1-479C-BCC6-25D41921572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171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B891BE-75D5-47D5-AECC-27D1BFE6C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51CC41-5549-47B0-8FEE-99F76AB2C4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672350-E9CA-4092-A2D5-ECAB621C83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19D703-DD1E-4704-9DEA-D4252ACA7F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75CCBE-AACE-4D19-B4B2-ADB4FDB8CF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1C1D9B9-27AC-48EE-BFB9-CE93F4743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18341-5A8F-4905-99B9-37B3DC9F06DB}" type="datetimeFigureOut">
              <a:rPr lang="en-GB" smtClean="0"/>
              <a:pPr/>
              <a:t>11/09/2026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B3CCAC-C85B-421C-804C-D0AA2FB01A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21AB6B-EE22-4489-8D3A-B7E16A9490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D0F2C-9EE1-479C-BCC6-25D41921572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026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94CDB-DE0D-4A07-B88F-62114F1A25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CAD251-DE54-46F6-947C-1BC7E7A80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18341-5A8F-4905-99B9-37B3DC9F06DB}" type="datetimeFigureOut">
              <a:rPr lang="en-GB" smtClean="0"/>
              <a:pPr/>
              <a:t>11/09/2026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139578-AC54-4CAD-A91E-A6BE1E0685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A9A816-E186-4694-9601-5B700B496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D0F2C-9EE1-479C-BCC6-25D41921572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978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3EF028-3A3A-430E-8BB7-4BBAF1849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18341-5A8F-4905-99B9-37B3DC9F06DB}" type="datetimeFigureOut">
              <a:rPr lang="en-GB" smtClean="0"/>
              <a:pPr/>
              <a:t>11/09/2026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7D9033-0731-40F5-A4EA-8F1696C10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7E2C7-8153-46A8-B73F-5A510503E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D0F2C-9EE1-479C-BCC6-25D41921572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714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4C1DE2-6DA7-4872-81D5-D2BD85408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63A980-8121-4789-A1FA-F2CAF9D76A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5E3071-69DE-4DEF-AB6E-FD4BA79F80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E890A5-8A49-492D-980A-6FF594D83A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18341-5A8F-4905-99B9-37B3DC9F06DB}" type="datetimeFigureOut">
              <a:rPr lang="en-GB" smtClean="0"/>
              <a:pPr/>
              <a:t>11/09/2026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16989D-6673-42EF-AA2B-06CB179E7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CEB450-B7B8-4592-A111-B99CAD9711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D0F2C-9EE1-479C-BCC6-25D41921572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88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157C47-B4AD-450F-9656-12007F609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8AF2B41-F039-4703-A8A6-AA976FCCB3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67BD3E-242D-4A85-9DFB-8CB266ADD8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0200CD-9ABD-4404-9F52-6918B959AD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18341-5A8F-4905-99B9-37B3DC9F06DB}" type="datetimeFigureOut">
              <a:rPr lang="en-GB" smtClean="0"/>
              <a:pPr/>
              <a:t>11/09/2026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200CF7-710A-4C73-B1EE-FAFD64C5C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3BBF4F-DA9C-4F91-834F-954E7EFD5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D0F2C-9EE1-479C-BCC6-25D41921572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656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A44C7-D41D-4906-8B3B-6CC0E6E56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FB1F6F-81B4-46DD-9301-29B1A386CF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A90A13-8400-46CF-BEE4-5690CACE4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18341-5A8F-4905-99B9-37B3DC9F06DB}" type="datetimeFigureOut">
              <a:rPr lang="en-GB" smtClean="0"/>
              <a:pPr/>
              <a:t>11/09/2026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9AB199-0818-4EFA-8903-8378E2BE1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40619F-DD13-43F7-8C0B-81F1FFF21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D0F2C-9EE1-479C-BCC6-25D41921572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8959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037C01E-55E5-4348-B276-9C79FFE98F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1259FC-FA65-4E51-9921-2282C3653F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0082E4-0B62-480E-AEA9-254DB6279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18341-5A8F-4905-99B9-37B3DC9F06DB}" type="datetimeFigureOut">
              <a:rPr lang="en-GB" smtClean="0"/>
              <a:pPr/>
              <a:t>11/09/2026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00EC3E-513F-4477-99C0-3D657B203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544906-528E-44B8-BDB6-0B8F3FEE4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D0F2C-9EE1-479C-BCC6-25D41921572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435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321A44-4547-4E5B-8158-B277EC582E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74D84F-1858-4EF9-BD8C-6305C9787A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A9BF83-C51C-4A5C-8058-C97B85F924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518341-5A8F-4905-99B9-37B3DC9F06DB}" type="datetimeFigureOut">
              <a:rPr lang="en-GB" smtClean="0"/>
              <a:pPr/>
              <a:t>11/09/2026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55745E-90C2-48F2-840B-85094278E8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D857FC-B04C-4DC3-BA4F-EBDC4EA6FA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D0F2C-9EE1-479C-BCC6-25D41921572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933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hoto/pile-of-five-books-51342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hyperlink" Target="http://commons.wikimedia.org/wiki/file:writing.sv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freeimageslive.co.uk/free_stock_image/learning-maths-jpg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EA263-6E3A-4BF8-8F22-310C316883F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Curriculum Workshop for Parents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1B7AE6-45A1-4456-8254-48377F2A3D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September 2026</a:t>
            </a:r>
          </a:p>
        </p:txBody>
      </p:sp>
      <p:pic>
        <p:nvPicPr>
          <p:cNvPr id="1026" name="Picture 2" descr="School logo - Sept 17">
            <a:extLst>
              <a:ext uri="{FF2B5EF4-FFF2-40B4-BE49-F238E27FC236}">
                <a16:creationId xmlns:a16="http://schemas.microsoft.com/office/drawing/2014/main" id="{25EAFF32-030E-410B-8A93-14E4CACECC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7233" y="4232205"/>
            <a:ext cx="1797533" cy="1797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16578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B6888B-1B8E-465C-A2B6-F54087AC1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Welcome to Year 5 and 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E60314-7E01-4673-A2FD-9FAB782CE8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Our weekly timetable:</a:t>
            </a:r>
          </a:p>
          <a:p>
            <a:pPr lvl="1"/>
            <a:r>
              <a:rPr lang="en-GB" dirty="0"/>
              <a:t>Daily morning work – learn spellings/quiet reading/ practise tables</a:t>
            </a:r>
          </a:p>
          <a:p>
            <a:pPr lvl="1"/>
            <a:r>
              <a:rPr lang="en-GB" dirty="0"/>
              <a:t>Guided reading </a:t>
            </a:r>
          </a:p>
          <a:p>
            <a:pPr lvl="1"/>
            <a:r>
              <a:rPr lang="en-GB" dirty="0"/>
              <a:t>English</a:t>
            </a:r>
          </a:p>
          <a:p>
            <a:pPr lvl="1"/>
            <a:r>
              <a:rPr lang="en-GB" dirty="0"/>
              <a:t>Maths</a:t>
            </a:r>
          </a:p>
          <a:p>
            <a:pPr lvl="1"/>
            <a:r>
              <a:rPr lang="en-GB" dirty="0"/>
              <a:t>Spellings, Handwriting</a:t>
            </a:r>
          </a:p>
          <a:p>
            <a:pPr lvl="1"/>
            <a:r>
              <a:rPr lang="en-GB" dirty="0"/>
              <a:t>PSHE</a:t>
            </a:r>
          </a:p>
          <a:p>
            <a:pPr lvl="1"/>
            <a:r>
              <a:rPr lang="en-GB" dirty="0"/>
              <a:t>Swimming (Autumn Term)</a:t>
            </a:r>
          </a:p>
          <a:p>
            <a:pPr lvl="1"/>
            <a:r>
              <a:rPr lang="en-GB" dirty="0"/>
              <a:t>Afternoons – foundation subjects – broad and balanced curriculum </a:t>
            </a:r>
          </a:p>
          <a:p>
            <a:pPr lvl="1"/>
            <a:endParaRPr lang="en-GB" dirty="0"/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id="{D7B41638-62AE-42FD-856A-6745F6B781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7476" y="230188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67192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F382D2-BDC4-4963-98D2-416BA6F4DC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Year 5 and 6 Expectations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87395F-F62D-4A0B-A8E1-B82F8D3776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Independence with belongings</a:t>
            </a:r>
          </a:p>
          <a:p>
            <a:r>
              <a:rPr lang="en-GB" dirty="0"/>
              <a:t>Independence and responsibility with letters especially sport communications</a:t>
            </a:r>
          </a:p>
          <a:p>
            <a:r>
              <a:rPr lang="en-GB" dirty="0"/>
              <a:t>8:50-9:05 daily morning work</a:t>
            </a:r>
          </a:p>
          <a:p>
            <a:r>
              <a:rPr lang="en-GB" dirty="0"/>
              <a:t>Excellence in behaviour linked to school values and leading by example</a:t>
            </a:r>
          </a:p>
          <a:p>
            <a:r>
              <a:rPr lang="en-GB" dirty="0"/>
              <a:t>Remembering belongings – reading book, homework</a:t>
            </a:r>
          </a:p>
          <a:p>
            <a:r>
              <a:rPr lang="en-GB" dirty="0"/>
              <a:t>Remembering to complete homework on time </a:t>
            </a:r>
          </a:p>
          <a:p>
            <a:r>
              <a:rPr lang="en-GB" dirty="0"/>
              <a:t>Focus on handwriting and presentation </a:t>
            </a:r>
          </a:p>
          <a:p>
            <a:pPr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id="{D0849A38-7496-4512-B6EE-BAADD6CC13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7476" y="230188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41069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FD962-F51D-449A-816B-D316A90C3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sz="1050" dirty="0"/>
            </a:br>
            <a:br>
              <a:rPr lang="en-GB" sz="1050" dirty="0"/>
            </a:br>
            <a:br>
              <a:rPr lang="en-GB" sz="1050" dirty="0"/>
            </a:br>
            <a:br>
              <a:rPr lang="en-GB" sz="1050" dirty="0"/>
            </a:br>
            <a:r>
              <a:rPr lang="en-GB" b="1" dirty="0"/>
              <a:t>Focus on reading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ED967D-387F-4FB1-981D-EEBBAB85EB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Reading – help us give our children “super powers”</a:t>
            </a:r>
          </a:p>
          <a:p>
            <a:pPr lvl="1"/>
            <a:r>
              <a:rPr lang="en-GB" dirty="0"/>
              <a:t>Impact on vocabulary</a:t>
            </a:r>
          </a:p>
          <a:p>
            <a:pPr lvl="1"/>
            <a:r>
              <a:rPr lang="en-GB" dirty="0"/>
              <a:t>Impact on knowledge</a:t>
            </a:r>
          </a:p>
          <a:p>
            <a:pPr lvl="1"/>
            <a:r>
              <a:rPr lang="en-GB" dirty="0"/>
              <a:t>Developing the whole child</a:t>
            </a:r>
          </a:p>
          <a:p>
            <a:pPr lvl="1"/>
            <a:r>
              <a:rPr lang="en-GB" dirty="0"/>
              <a:t>Impact on writing</a:t>
            </a:r>
          </a:p>
          <a:p>
            <a:pPr lvl="1"/>
            <a:r>
              <a:rPr lang="en-GB" dirty="0"/>
              <a:t>Expectations – reading challenges; </a:t>
            </a:r>
          </a:p>
          <a:p>
            <a:pPr marL="457200" lvl="1" indent="0">
              <a:buNone/>
            </a:pPr>
            <a:r>
              <a:rPr lang="en-GB" dirty="0"/>
              <a:t>    reading at home; Y6 books with correct level of vocab; </a:t>
            </a:r>
          </a:p>
          <a:p>
            <a:pPr marL="457200" lvl="1" indent="0">
              <a:buNone/>
            </a:pPr>
            <a:r>
              <a:rPr lang="en-GB" dirty="0"/>
              <a:t>    recommended books</a:t>
            </a:r>
          </a:p>
          <a:p>
            <a:r>
              <a:rPr lang="en-GB" dirty="0"/>
              <a:t>Focus on wide selection of books</a:t>
            </a:r>
          </a:p>
          <a:p>
            <a:r>
              <a:rPr lang="en-GB" dirty="0"/>
              <a:t>Reading for sustained periods of time</a:t>
            </a:r>
          </a:p>
          <a:p>
            <a:r>
              <a:rPr lang="en-GB" dirty="0"/>
              <a:t>Reading aloud with expression and fluency </a:t>
            </a:r>
          </a:p>
          <a:p>
            <a:r>
              <a:rPr lang="en-GB" dirty="0"/>
              <a:t>Daily guided reading – inference, analysis of author’s choice of words etc, comprehension, retrieval.</a:t>
            </a:r>
          </a:p>
          <a:p>
            <a:pPr marL="457200" lvl="1" indent="0">
              <a:buNone/>
            </a:pPr>
            <a:r>
              <a:rPr lang="en-GB" dirty="0"/>
              <a:t>  </a:t>
            </a:r>
          </a:p>
          <a:p>
            <a:pPr marL="457200" lvl="1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CC406D-8D8E-4057-924C-33F652F745F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152642" y="1951382"/>
            <a:ext cx="3335130" cy="2501348"/>
          </a:xfrm>
          <a:prstGeom prst="rect">
            <a:avLst/>
          </a:prstGeom>
        </p:spPr>
      </p:pic>
      <p:pic>
        <p:nvPicPr>
          <p:cNvPr id="6" name="Picture 2" descr="School logo - Sept 17">
            <a:extLst>
              <a:ext uri="{FF2B5EF4-FFF2-40B4-BE49-F238E27FC236}">
                <a16:creationId xmlns:a16="http://schemas.microsoft.com/office/drawing/2014/main" id="{FFAE66B2-04BC-4A39-9B6C-904356139C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7476" y="230188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94790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FDACB-AE3B-4D48-AEFF-9F11617E8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English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D8990A-6CDE-4A93-BD63-7A4DC56DF8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Handwriting and Presentation </a:t>
            </a:r>
          </a:p>
          <a:p>
            <a:r>
              <a:rPr lang="en-GB" dirty="0"/>
              <a:t>Focus on spelling</a:t>
            </a:r>
          </a:p>
          <a:p>
            <a:r>
              <a:rPr lang="en-GB" dirty="0"/>
              <a:t>Grammar terms and knowledge </a:t>
            </a:r>
          </a:p>
          <a:p>
            <a:r>
              <a:rPr lang="en-GB" dirty="0"/>
              <a:t>I Am a Clever Writer</a:t>
            </a:r>
          </a:p>
          <a:p>
            <a:pPr lvl="1"/>
            <a:r>
              <a:rPr lang="en-GB" dirty="0"/>
              <a:t>Structure</a:t>
            </a:r>
          </a:p>
          <a:p>
            <a:pPr lvl="1"/>
            <a:r>
              <a:rPr lang="en-GB" dirty="0"/>
              <a:t>Success Criteria</a:t>
            </a:r>
          </a:p>
          <a:p>
            <a:pPr lvl="1"/>
            <a:r>
              <a:rPr lang="en-GB" dirty="0"/>
              <a:t>Progressive each term to help prevent cognitive overload</a:t>
            </a:r>
          </a:p>
          <a:p>
            <a:pPr lvl="1"/>
            <a:r>
              <a:rPr lang="en-GB" dirty="0"/>
              <a:t>Range of types of writing </a:t>
            </a:r>
          </a:p>
          <a:p>
            <a:pPr lvl="1"/>
            <a:r>
              <a:rPr lang="en-GB" dirty="0"/>
              <a:t>Links grammar with writing</a:t>
            </a:r>
          </a:p>
          <a:p>
            <a:pPr lvl="1"/>
            <a:r>
              <a:rPr lang="en-GB" dirty="0"/>
              <a:t>Star Write</a:t>
            </a:r>
          </a:p>
          <a:p>
            <a:pPr lvl="1"/>
            <a:r>
              <a:rPr lang="en-GB" dirty="0"/>
              <a:t>Basics must be correct – high priority </a:t>
            </a:r>
          </a:p>
          <a:p>
            <a:pPr lvl="1"/>
            <a:endParaRPr lang="en-GB" dirty="0"/>
          </a:p>
          <a:p>
            <a:pPr marL="457200" lvl="1" indent="0">
              <a:buNone/>
            </a:pPr>
            <a:endParaRPr lang="en-GB" dirty="0"/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id="{3124E518-5138-41F1-8FF7-711AD51949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7476" y="230188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A721D68-7A37-4107-B3AC-13423AB3AF3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983895" y="915988"/>
            <a:ext cx="4012096" cy="401209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66595E3-2214-4716-8A81-67BBCFF841B8}"/>
              </a:ext>
            </a:extLst>
          </p:cNvPr>
          <p:cNvSpPr txBox="1"/>
          <p:nvPr/>
        </p:nvSpPr>
        <p:spPr>
          <a:xfrm>
            <a:off x="5512904" y="6967728"/>
            <a:ext cx="40120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4" tooltip="http://commons.wikimedia.org/wiki/file:writing.svg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5" tooltip="https://creativecommons.org/licenses/by-sa/3.0/"/>
              </a:rPr>
              <a:t>CC BY-SA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19362707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Spellings –No Nonsense Spellings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1934" y="1545943"/>
            <a:ext cx="7530244" cy="2182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3531" y="4033622"/>
            <a:ext cx="7594553" cy="2410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4671" y="310719"/>
            <a:ext cx="9209655" cy="6194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A8DEA7-5F11-4658-A107-E71C53A8E7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676" y="1103057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4400" b="1" dirty="0"/>
              <a:t>Maths</a:t>
            </a:r>
            <a:r>
              <a:rPr lang="en-GB" dirty="0"/>
              <a:t> – mastering number</a:t>
            </a:r>
          </a:p>
          <a:p>
            <a:r>
              <a:rPr lang="en-GB" sz="2600" dirty="0"/>
              <a:t>White Rose Scheme – small steps; concrete – pictorial – abstract </a:t>
            </a:r>
          </a:p>
          <a:p>
            <a:r>
              <a:rPr lang="en-GB" sz="2600" dirty="0"/>
              <a:t>Teaching input matches children’s work</a:t>
            </a:r>
          </a:p>
          <a:p>
            <a:r>
              <a:rPr lang="en-GB" sz="2600" dirty="0"/>
              <a:t>Work becomes progressively harder and applies knowledge to problem solving</a:t>
            </a:r>
          </a:p>
          <a:p>
            <a:r>
              <a:rPr lang="en-GB" sz="2600" dirty="0"/>
              <a:t>Next day builds on previous small step</a:t>
            </a:r>
          </a:p>
          <a:p>
            <a:r>
              <a:rPr lang="en-GB" sz="2600" dirty="0"/>
              <a:t>Flashback </a:t>
            </a:r>
          </a:p>
          <a:p>
            <a:pPr lvl="1"/>
            <a:r>
              <a:rPr lang="en-GB" dirty="0"/>
              <a:t>Multiplication tables </a:t>
            </a:r>
          </a:p>
          <a:p>
            <a:pPr lvl="1"/>
            <a:r>
              <a:rPr lang="en-GB" dirty="0"/>
              <a:t>Weekly homework </a:t>
            </a:r>
          </a:p>
          <a:p>
            <a:pPr lvl="1"/>
            <a:r>
              <a:rPr lang="en-GB" dirty="0"/>
              <a:t>LBQ</a:t>
            </a:r>
          </a:p>
          <a:p>
            <a:pPr lvl="1"/>
            <a:r>
              <a:rPr lang="en-GB" dirty="0"/>
              <a:t>End of year expectations </a:t>
            </a:r>
          </a:p>
          <a:p>
            <a:pPr lvl="1"/>
            <a:endParaRPr lang="en-GB" dirty="0"/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id="{61848CE2-F925-4268-BF2E-8CCC7B5F79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7476" y="230188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E074C62-8454-4B8C-B76D-D2E5ABF503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861852" y="3578424"/>
            <a:ext cx="3271424" cy="2176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2926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CF5992-EB95-4902-92C7-144B110CB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Homework in Oak Class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D46A24-D803-458E-BF68-B81CBF7949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Daily reading</a:t>
            </a:r>
          </a:p>
          <a:p>
            <a:r>
              <a:rPr lang="en-GB" dirty="0"/>
              <a:t>Spellings – Monday test</a:t>
            </a:r>
          </a:p>
          <a:p>
            <a:r>
              <a:rPr lang="en-GB" dirty="0"/>
              <a:t>Multiplication tables/Arithmetic quiz </a:t>
            </a:r>
          </a:p>
          <a:p>
            <a:r>
              <a:rPr lang="en-GB" dirty="0"/>
              <a:t>Homework: Handed out on Tuesdays</a:t>
            </a:r>
          </a:p>
          <a:p>
            <a:pPr>
              <a:buNone/>
            </a:pPr>
            <a:r>
              <a:rPr lang="en-GB" dirty="0"/>
              <a:t>   </a:t>
            </a:r>
            <a:r>
              <a:rPr lang="en-GB" i="1" dirty="0"/>
              <a:t>Year 6 </a:t>
            </a:r>
            <a:r>
              <a:rPr lang="en-GB" b="1" dirty="0"/>
              <a:t>- </a:t>
            </a:r>
            <a:r>
              <a:rPr lang="en-GB" dirty="0"/>
              <a:t>3 elements: Maths; English and Grammar, spelling revision - due Monday</a:t>
            </a:r>
          </a:p>
          <a:p>
            <a:pPr>
              <a:buNone/>
            </a:pPr>
            <a:r>
              <a:rPr lang="en-GB" i="1" dirty="0"/>
              <a:t>   Year 5 - </a:t>
            </a:r>
            <a:r>
              <a:rPr lang="en-GB" dirty="0"/>
              <a:t>2 elements: Maths or English and grammar, spelling revision - due Monday</a:t>
            </a:r>
            <a:endParaRPr lang="en-GB" i="1" dirty="0"/>
          </a:p>
          <a:p>
            <a:r>
              <a:rPr lang="en-GB" dirty="0"/>
              <a:t>Creative work  - </a:t>
            </a:r>
            <a:r>
              <a:rPr lang="en-GB" dirty="0" err="1"/>
              <a:t>termly</a:t>
            </a:r>
            <a:endParaRPr lang="en-GB" dirty="0"/>
          </a:p>
          <a:p>
            <a:r>
              <a:rPr lang="en-GB" dirty="0"/>
              <a:t>Y6 increase in homework towards SATS. SATs club after school starts in January for specific revision and practice.</a:t>
            </a:r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id="{CA973E13-8EB1-4B3C-9153-C898CE8D3E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7476" y="230188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74434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C4BB64-4662-41C8-B36D-8BB6E4B54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Ways to support parents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0AA990-FA4E-4BB2-B00E-9470FDD22C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Online Safety – guide and how we teach it in school </a:t>
            </a:r>
          </a:p>
          <a:p>
            <a:r>
              <a:rPr lang="en-GB" dirty="0"/>
              <a:t>SATS meeting early Spring Term for Y6</a:t>
            </a:r>
          </a:p>
          <a:p>
            <a:r>
              <a:rPr lang="en-GB" dirty="0"/>
              <a:t>Written calculation policy and small steps for maths on website </a:t>
            </a:r>
          </a:p>
          <a:p>
            <a:r>
              <a:rPr lang="en-GB" dirty="0"/>
              <a:t>Recommended reads 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id="{2898346A-8D31-4E4F-8030-F6DF7AA4CF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7476" y="230188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5327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EBE74-3EE9-4029-9BF7-51D8DE553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Working together with parents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4E213D-54DC-4627-B572-C2FC0B2348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Email – head@richarddurnings.lancs.sch.uk</a:t>
            </a:r>
          </a:p>
          <a:p>
            <a:r>
              <a:rPr lang="en-GB" dirty="0"/>
              <a:t>Daily contact face to face or via Class Dojo</a:t>
            </a:r>
          </a:p>
          <a:p>
            <a:r>
              <a:rPr lang="en-GB" dirty="0"/>
              <a:t>Sooner rather than later!</a:t>
            </a:r>
          </a:p>
          <a:p>
            <a:r>
              <a:rPr lang="en-GB" dirty="0"/>
              <a:t>Parents Evening – face to face. Look at children’s books.</a:t>
            </a:r>
          </a:p>
          <a:p>
            <a:r>
              <a:rPr lang="en-GB" dirty="0"/>
              <a:t>Class page on website curriculum content etc – to be updated with new website! </a:t>
            </a:r>
          </a:p>
          <a:p>
            <a:r>
              <a:rPr lang="en-GB" dirty="0"/>
              <a:t>Y6 SATS meeting early Spring Term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Any questions? 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Thank you so much for coming today. </a:t>
            </a:r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id="{1BD90DF1-201B-47F0-9581-7F70706BC7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7476" y="230188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47815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FAE9093CB4F94D881D2BF3F6976714" ma:contentTypeVersion="18" ma:contentTypeDescription="Create a new document." ma:contentTypeScope="" ma:versionID="4b82180c16a1d1dc0a34e7cf2f7f7ddc">
  <xsd:schema xmlns:xsd="http://www.w3.org/2001/XMLSchema" xmlns:xs="http://www.w3.org/2001/XMLSchema" xmlns:p="http://schemas.microsoft.com/office/2006/metadata/properties" xmlns:ns3="c567656f-dbf7-4fd5-bf0d-12cb4692bdeb" xmlns:ns4="79c899e6-e46d-4c6a-b6c1-b938a2057dcb" targetNamespace="http://schemas.microsoft.com/office/2006/metadata/properties" ma:root="true" ma:fieldsID="61e5d0c1bdddf6a0b42a25b437515947" ns3:_="" ns4:_="">
    <xsd:import namespace="c567656f-dbf7-4fd5-bf0d-12cb4692bdeb"/>
    <xsd:import namespace="79c899e6-e46d-4c6a-b6c1-b938a2057dc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67656f-dbf7-4fd5-bf0d-12cb4692bde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c899e6-e46d-4c6a-b6c1-b938a2057dc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567656f-dbf7-4fd5-bf0d-12cb4692bdeb" xsi:nil="true"/>
  </documentManagement>
</p:properties>
</file>

<file path=customXml/itemProps1.xml><?xml version="1.0" encoding="utf-8"?>
<ds:datastoreItem xmlns:ds="http://schemas.openxmlformats.org/officeDocument/2006/customXml" ds:itemID="{5E86D419-7DA6-4C7B-89CB-C6D50E61C94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FB61200-2232-4D9B-8D57-43A9E279730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567656f-dbf7-4fd5-bf0d-12cb4692bdeb"/>
    <ds:schemaRef ds:uri="79c899e6-e46d-4c6a-b6c1-b938a2057dc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2786A16-A729-40EF-BD29-A8522E44A403}">
  <ds:schemaRefs>
    <ds:schemaRef ds:uri="http://purl.org/dc/elements/1.1/"/>
    <ds:schemaRef ds:uri="http://purl.org/dc/terms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79c899e6-e46d-4c6a-b6c1-b938a2057dcb"/>
    <ds:schemaRef ds:uri="c567656f-dbf7-4fd5-bf0d-12cb4692bdeb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485</Words>
  <Application>Microsoft Office PowerPoint</Application>
  <PresentationFormat>Widescreen</PresentationFormat>
  <Paragraphs>83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Curriculum Workshop for Parents</vt:lpstr>
      <vt:lpstr>Welcome to Year 5 and 6</vt:lpstr>
      <vt:lpstr>Year 5 and 6 Expectations</vt:lpstr>
      <vt:lpstr>    Focus on reading  </vt:lpstr>
      <vt:lpstr>English</vt:lpstr>
      <vt:lpstr>Spellings –No Nonsense Spellings</vt:lpstr>
      <vt:lpstr>PowerPoint Presentation</vt:lpstr>
      <vt:lpstr>PowerPoint Presentation</vt:lpstr>
      <vt:lpstr>Homework in Oak Class </vt:lpstr>
      <vt:lpstr>Ways to support parents </vt:lpstr>
      <vt:lpstr>Working together with parents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Curriculum Workshop for Parents</dc:title>
  <dc:creator>Teacher</dc:creator>
  <cp:lastModifiedBy>Sarah</cp:lastModifiedBy>
  <cp:revision>16</cp:revision>
  <dcterms:created xsi:type="dcterms:W3CDTF">2023-09-05T19:21:38Z</dcterms:created>
  <dcterms:modified xsi:type="dcterms:W3CDTF">2026-09-11T15:34:11Z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0x01010033FAE9093CB4F94D881D2BF3F6976714</vt:lpwstr>
  </property>
</Properties>
</file>