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5" r:id="rId8"/>
    <p:sldId id="260" r:id="rId9"/>
    <p:sldId id="261" r:id="rId10"/>
    <p:sldId id="267" r:id="rId11"/>
    <p:sldId id="266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533" dt="2026-09-12T12:21:12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oley, Nicola" userId="S::foley@richarddurnings.lancs.sch.uk::86c1fa2d-ae7e-4c45-a81b-5fc8f28171ff" providerId="AD" clId="Web-{00000000-0000-0000-0000-000000000000}"/>
    <pc:docChg chg="delSld modSld">
      <pc:chgData name="Foley, Nicola" userId="S::foley@richarddurnings.lancs.sch.uk::86c1fa2d-ae7e-4c45-a81b-5fc8f28171ff" providerId="AD" clId="Web-{00000000-0000-0000-0000-000000000000}" dt="2026-09-12T12:21:12.155" v="540" actId="20577"/>
      <pc:docMkLst>
        <pc:docMk/>
      </pc:docMkLst>
      <pc:sldChg chg="modSp">
        <pc:chgData name="Foley, Nicola" userId="S::foley@richarddurnings.lancs.sch.uk::86c1fa2d-ae7e-4c45-a81b-5fc8f28171ff" providerId="AD" clId="Web-{00000000-0000-0000-0000-000000000000}" dt="2026-09-12T12:04:01.471" v="10" actId="20577"/>
        <pc:sldMkLst>
          <pc:docMk/>
          <pc:sldMk cId="3650048390" sldId="256"/>
        </pc:sldMkLst>
        <pc:spChg chg="mod">
          <ac:chgData name="Foley, Nicola" userId="S::foley@richarddurnings.lancs.sch.uk::86c1fa2d-ae7e-4c45-a81b-5fc8f28171ff" providerId="AD" clId="Web-{00000000-0000-0000-0000-000000000000}" dt="2026-09-12T12:03:41.955" v="7" actId="20577"/>
          <ac:spMkLst>
            <pc:docMk/>
            <pc:sldMk cId="3650048390" sldId="256"/>
            <ac:spMk id="2" creationId="{2557521D-C228-40A3-B5BA-A8677BE66EB6}"/>
          </ac:spMkLst>
        </pc:spChg>
        <pc:spChg chg="mod">
          <ac:chgData name="Foley, Nicola" userId="S::foley@richarddurnings.lancs.sch.uk::86c1fa2d-ae7e-4c45-a81b-5fc8f28171ff" providerId="AD" clId="Web-{00000000-0000-0000-0000-000000000000}" dt="2026-09-12T12:04:01.471" v="10" actId="20577"/>
          <ac:spMkLst>
            <pc:docMk/>
            <pc:sldMk cId="3650048390" sldId="256"/>
            <ac:spMk id="3" creationId="{955A7F2D-07F1-4994-A218-CD0EC82CE5B3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05:32.286" v="49" actId="20577"/>
        <pc:sldMkLst>
          <pc:docMk/>
          <pc:sldMk cId="2604487051" sldId="257"/>
        </pc:sldMkLst>
        <pc:spChg chg="mod">
          <ac:chgData name="Foley, Nicola" userId="S::foley@richarddurnings.lancs.sch.uk::86c1fa2d-ae7e-4c45-a81b-5fc8f28171ff" providerId="AD" clId="Web-{00000000-0000-0000-0000-000000000000}" dt="2026-09-12T12:05:32.286" v="49" actId="20577"/>
          <ac:spMkLst>
            <pc:docMk/>
            <pc:sldMk cId="2604487051" sldId="257"/>
            <ac:spMk id="3" creationId="{02E37C00-CAC0-4FDD-A5E0-715E558A027F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09:11.573" v="168" actId="20577"/>
        <pc:sldMkLst>
          <pc:docMk/>
          <pc:sldMk cId="1250834132" sldId="258"/>
        </pc:sldMkLst>
        <pc:spChg chg="mod">
          <ac:chgData name="Foley, Nicola" userId="S::foley@richarddurnings.lancs.sch.uk::86c1fa2d-ae7e-4c45-a81b-5fc8f28171ff" providerId="AD" clId="Web-{00000000-0000-0000-0000-000000000000}" dt="2026-09-12T12:06:10.068" v="58" actId="20577"/>
          <ac:spMkLst>
            <pc:docMk/>
            <pc:sldMk cId="1250834132" sldId="258"/>
            <ac:spMk id="2" creationId="{5877549A-F34D-4F58-8409-553668961208}"/>
          </ac:spMkLst>
        </pc:spChg>
        <pc:spChg chg="mod">
          <ac:chgData name="Foley, Nicola" userId="S::foley@richarddurnings.lancs.sch.uk::86c1fa2d-ae7e-4c45-a81b-5fc8f28171ff" providerId="AD" clId="Web-{00000000-0000-0000-0000-000000000000}" dt="2026-09-12T12:09:11.573" v="168" actId="20577"/>
          <ac:spMkLst>
            <pc:docMk/>
            <pc:sldMk cId="1250834132" sldId="258"/>
            <ac:spMk id="3" creationId="{E8EA5847-AB61-4969-B25A-26F302B98EAE}"/>
          </ac:spMkLst>
        </pc:spChg>
      </pc:sldChg>
      <pc:sldChg chg="del">
        <pc:chgData name="Foley, Nicola" userId="S::foley@richarddurnings.lancs.sch.uk::86c1fa2d-ae7e-4c45-a81b-5fc8f28171ff" providerId="AD" clId="Web-{00000000-0000-0000-0000-000000000000}" dt="2026-09-12T12:12:28.657" v="269"/>
        <pc:sldMkLst>
          <pc:docMk/>
          <pc:sldMk cId="1288554658" sldId="259"/>
        </pc:sldMkLst>
      </pc:sldChg>
      <pc:sldChg chg="modSp">
        <pc:chgData name="Foley, Nicola" userId="S::foley@richarddurnings.lancs.sch.uk::86c1fa2d-ae7e-4c45-a81b-5fc8f28171ff" providerId="AD" clId="Web-{00000000-0000-0000-0000-000000000000}" dt="2026-09-12T12:15:05.067" v="353" actId="20577"/>
        <pc:sldMkLst>
          <pc:docMk/>
          <pc:sldMk cId="3908753844" sldId="260"/>
        </pc:sldMkLst>
        <pc:spChg chg="mod">
          <ac:chgData name="Foley, Nicola" userId="S::foley@richarddurnings.lancs.sch.uk::86c1fa2d-ae7e-4c45-a81b-5fc8f28171ff" providerId="AD" clId="Web-{00000000-0000-0000-0000-000000000000}" dt="2026-09-12T12:15:05.067" v="353" actId="20577"/>
          <ac:spMkLst>
            <pc:docMk/>
            <pc:sldMk cId="3908753844" sldId="260"/>
            <ac:spMk id="3" creationId="{366A1397-9875-4DAC-876A-4B67E0F5B736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17:46.103" v="439" actId="20577"/>
        <pc:sldMkLst>
          <pc:docMk/>
          <pc:sldMk cId="126525428" sldId="261"/>
        </pc:sldMkLst>
        <pc:spChg chg="mod">
          <ac:chgData name="Foley, Nicola" userId="S::foley@richarddurnings.lancs.sch.uk::86c1fa2d-ae7e-4c45-a81b-5fc8f28171ff" providerId="AD" clId="Web-{00000000-0000-0000-0000-000000000000}" dt="2026-09-12T12:17:46.103" v="439" actId="20577"/>
          <ac:spMkLst>
            <pc:docMk/>
            <pc:sldMk cId="126525428" sldId="261"/>
            <ac:spMk id="3" creationId="{91D31F4A-2313-4A8B-A8B0-ECD9F4B0C611}"/>
          </ac:spMkLst>
        </pc:spChg>
      </pc:sldChg>
      <pc:sldChg chg="del">
        <pc:chgData name="Foley, Nicola" userId="S::foley@richarddurnings.lancs.sch.uk::86c1fa2d-ae7e-4c45-a81b-5fc8f28171ff" providerId="AD" clId="Web-{00000000-0000-0000-0000-000000000000}" dt="2026-09-12T12:17:56.853" v="440"/>
        <pc:sldMkLst>
          <pc:docMk/>
          <pc:sldMk cId="2115292592" sldId="262"/>
        </pc:sldMkLst>
      </pc:sldChg>
      <pc:sldChg chg="modSp">
        <pc:chgData name="Foley, Nicola" userId="S::foley@richarddurnings.lancs.sch.uk::86c1fa2d-ae7e-4c45-a81b-5fc8f28171ff" providerId="AD" clId="Web-{00000000-0000-0000-0000-000000000000}" dt="2026-09-12T12:21:12.155" v="540" actId="20577"/>
        <pc:sldMkLst>
          <pc:docMk/>
          <pc:sldMk cId="3687191553" sldId="263"/>
        </pc:sldMkLst>
        <pc:spChg chg="mod">
          <ac:chgData name="Foley, Nicola" userId="S::foley@richarddurnings.lancs.sch.uk::86c1fa2d-ae7e-4c45-a81b-5fc8f28171ff" providerId="AD" clId="Web-{00000000-0000-0000-0000-000000000000}" dt="2026-09-12T12:21:12.155" v="540" actId="20577"/>
          <ac:spMkLst>
            <pc:docMk/>
            <pc:sldMk cId="3687191553" sldId="263"/>
            <ac:spMk id="3" creationId="{F0D5279A-413E-4172-83D8-90B68D7A9AC4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12:45.595" v="273" actId="20577"/>
        <pc:sldMkLst>
          <pc:docMk/>
          <pc:sldMk cId="488654059" sldId="265"/>
        </pc:sldMkLst>
        <pc:spChg chg="mod">
          <ac:chgData name="Foley, Nicola" userId="S::foley@richarddurnings.lancs.sch.uk::86c1fa2d-ae7e-4c45-a81b-5fc8f28171ff" providerId="AD" clId="Web-{00000000-0000-0000-0000-000000000000}" dt="2026-09-12T12:09:32.730" v="176" actId="20577"/>
          <ac:spMkLst>
            <pc:docMk/>
            <pc:sldMk cId="488654059" sldId="265"/>
            <ac:spMk id="2" creationId="{90549963-E062-4597-B208-1C8548766A05}"/>
          </ac:spMkLst>
        </pc:spChg>
        <pc:spChg chg="mod">
          <ac:chgData name="Foley, Nicola" userId="S::foley@richarddurnings.lancs.sch.uk::86c1fa2d-ae7e-4c45-a81b-5fc8f28171ff" providerId="AD" clId="Web-{00000000-0000-0000-0000-000000000000}" dt="2026-09-12T12:12:45.595" v="273" actId="20577"/>
          <ac:spMkLst>
            <pc:docMk/>
            <pc:sldMk cId="488654059" sldId="265"/>
            <ac:spMk id="3" creationId="{9CAB76EB-3CD0-4498-9016-59C855CB3EDB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19:23.683" v="471" actId="20577"/>
        <pc:sldMkLst>
          <pc:docMk/>
          <pc:sldMk cId="3540527231" sldId="266"/>
        </pc:sldMkLst>
        <pc:spChg chg="mod">
          <ac:chgData name="Foley, Nicola" userId="S::foley@richarddurnings.lancs.sch.uk::86c1fa2d-ae7e-4c45-a81b-5fc8f28171ff" providerId="AD" clId="Web-{00000000-0000-0000-0000-000000000000}" dt="2026-09-12T12:19:23.683" v="471" actId="20577"/>
          <ac:spMkLst>
            <pc:docMk/>
            <pc:sldMk cId="3540527231" sldId="266"/>
            <ac:spMk id="3" creationId="{9874AF29-0817-4970-B352-26173BBBD4E5}"/>
          </ac:spMkLst>
        </pc:spChg>
      </pc:sldChg>
      <pc:sldChg chg="modSp">
        <pc:chgData name="Foley, Nicola" userId="S::foley@richarddurnings.lancs.sch.uk::86c1fa2d-ae7e-4c45-a81b-5fc8f28171ff" providerId="AD" clId="Web-{00000000-0000-0000-0000-000000000000}" dt="2026-09-12T12:18:57.323" v="465" actId="20577"/>
        <pc:sldMkLst>
          <pc:docMk/>
          <pc:sldMk cId="1896624520" sldId="267"/>
        </pc:sldMkLst>
        <pc:spChg chg="mod">
          <ac:chgData name="Foley, Nicola" userId="S::foley@richarddurnings.lancs.sch.uk::86c1fa2d-ae7e-4c45-a81b-5fc8f28171ff" providerId="AD" clId="Web-{00000000-0000-0000-0000-000000000000}" dt="2026-09-12T12:18:57.323" v="465" actId="20577"/>
          <ac:spMkLst>
            <pc:docMk/>
            <pc:sldMk cId="1896624520" sldId="267"/>
            <ac:spMk id="3" creationId="{71D0D158-615E-43D2-8C0C-70ACE48BF6A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2252-28E7-42E6-B1AD-2C1A1ED22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D6CA52-BAC9-423A-8150-9D50D24985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A57B8-54A2-40A4-A643-C52A6138F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7E240-7DF7-40BE-80F8-F10F2D7AD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D388B-C279-4CF4-BBFD-33D7B4E6E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41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66D8A-BD6C-47A6-9916-82A4D7CA3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F35BEB-9D45-4E39-B294-1BE644AB4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B06FE-2C44-419B-9621-281E7835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70E446-DC11-4200-BF03-0065071DE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63AED-DF34-4428-9C79-635FFE24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41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B22EA-9D3C-4A75-8B58-DA463024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B22E6B-5A65-4A42-BCB9-4953D4F8F1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AB780-D10C-43F9-92EB-90E6F9F5E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8639C-BCDF-447E-ADD9-9F66568EB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D953B-E6E0-48D9-A261-849F6BD1C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39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227DE-41E7-4E93-A1A1-8734F840F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DB957-964B-4A29-9285-84A7600DC0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E40BB0-9D85-4FD3-813E-44A8E7177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34FB7-E097-494D-9D4D-0732B80E6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D162FC-A1C3-49CE-94DA-646130330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D86462-000B-4EC7-8FEA-AC8B06737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72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560BC-E903-4799-B5D6-DE8AE1583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BEC4E-42E2-427D-A348-37574836FF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095E17-CCFF-4471-8E60-715DEA3B2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530D6C-5808-41DB-8912-A466B5F2E8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44131A-EFB2-4CE5-93AE-67C7481A4D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49FB12-4A94-40BC-B470-9D0683D5C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60C03C-291A-4729-87E1-C876A925D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BDF97C-8205-4D62-9F9F-4F2C08080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3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4B4D3-ACB0-4EB2-8B48-89004BAEB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76A631-8AC2-49F4-AC26-6497813B6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66F7D6-BBD9-4E78-B231-25CCE838C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44884D-75BC-41CE-A701-C113B650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564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9DDE85-EB52-4E88-A86A-63198875A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275F5-815E-4A13-8B81-1F744A16F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C0073-2F96-4471-A83C-EC0E3FD7E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674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3A0E5-7EC3-44E8-B50F-769B134BE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2CD20-42B6-4919-B3C7-E2162D211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8FF1D-92EE-4A56-A621-2FB7E838B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66F87-F9AF-4BE6-970C-6A1B9A0E2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6178AF-1985-4233-B1A6-5B8F2986B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525394-9865-4301-8286-9855F120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459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0C436-4BED-46BD-B9D9-1C9EC7419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1E0259-EE84-4554-BFA7-64BA45E23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EC12C8-86C5-486C-984B-499A62DB54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5BCEA-1F41-41C6-970F-063DB33A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5AF45D-B2FC-40F9-88AE-E8616E3F7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060E8-FFDD-44D5-8DEF-D64A5335B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78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4A0C0-6A9C-4EC0-B895-597A496AD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0AE090-AA98-4768-9BA6-C91E963FD3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EC662-B4A4-479D-A1C7-452C28A9C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17E88-9273-4C13-A973-7E8CF2ED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9346D-0F75-435C-B7D4-D567587CF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95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258C14-8823-447A-8AFE-6E8D3D1CC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887C7E-3002-4911-9EDF-92286BDE97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4A6BDB-58C2-4213-9D64-39336F017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2B38D-2DD2-4CFA-9684-916805AE4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E6A72-AD6C-47DF-8F05-14EFD7E4F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13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720E24-FD6C-47E2-9A18-7D06B58D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A1747-E036-4C07-9A7B-69B3642ED9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DC030-3A9A-448C-9A5E-3AAF0FB207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8F968-D90C-4B85-8465-3B30274BC78A}" type="datetimeFigureOut">
              <a:rPr lang="en-GB" smtClean="0"/>
              <a:t>12/09/2026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AD17B-86E5-4460-8CED-BC9089BB10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66998-9FD2-4594-B7DA-6520E65A9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D8492-D395-477E-9CDE-AFB55F8E1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96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communication-pn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7521D-C228-40A3-B5BA-A8677BE66E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sz="4200" dirty="0">
                <a:latin typeface="Cavolini"/>
                <a:cs typeface="Cavolini"/>
              </a:rPr>
              <a:t>Curriculum Workshop for Parents </a:t>
            </a:r>
            <a:br>
              <a:rPr lang="en-GB" sz="4200" dirty="0">
                <a:latin typeface="Cavolini"/>
              </a:rPr>
            </a:br>
            <a:br>
              <a:rPr lang="en-GB" sz="4200" dirty="0">
                <a:latin typeface="Cavolini"/>
              </a:rPr>
            </a:br>
            <a:r>
              <a:rPr lang="en-GB" sz="4200" dirty="0"/>
              <a:t>Beech Class 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5A7F2D-07F1-4994-A218-CD0EC82CE5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September 2026</a:t>
            </a:r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37" name="Freeform: Shape 1036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41" name="Freeform: Shape 1040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School logo - Sept 17">
            <a:extLst>
              <a:ext uri="{FF2B5EF4-FFF2-40B4-BE49-F238E27FC236}">
                <a16:creationId xmlns:a16="http://schemas.microsoft.com/office/drawing/2014/main" id="{57E16962-14A3-40D9-89E5-6466FB7EBA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3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Freeform: Shape 1042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F17C83-57BF-4C1A-B9F0-D5A270701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31" y="312116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Class routine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E37C00-CAC0-4FDD-A5E0-715E558A0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670" y="1640978"/>
            <a:ext cx="6600191" cy="518887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dirty="0">
                <a:latin typeface="Cavolini"/>
                <a:cs typeface="Cavolini"/>
              </a:rPr>
              <a:t>Structure of day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Morning task – promote independence &amp; a calm start to the day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Phonics sessions for both Reception &amp; Year 1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English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Maths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Afternoons – range of foundation subjects 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PE session with WLSP Tuesday &amp; Thursday</a:t>
            </a:r>
          </a:p>
          <a:p>
            <a:pPr lvl="1"/>
            <a:r>
              <a:rPr lang="en-GB" dirty="0">
                <a:latin typeface="Cavolini"/>
                <a:cs typeface="Cavolini"/>
              </a:rPr>
              <a:t>Collective Worship and assemblies</a:t>
            </a:r>
            <a:endParaRPr lang="en-GB" sz="1800" dirty="0">
              <a:latin typeface="Cavolini"/>
              <a:cs typeface="Cavolini"/>
            </a:endParaRPr>
          </a:p>
          <a:p>
            <a:pPr marL="0" indent="0">
              <a:buNone/>
            </a:pPr>
            <a:endParaRPr lang="en-GB" sz="1700"/>
          </a:p>
          <a:p>
            <a:pPr marL="0" indent="0">
              <a:buNone/>
            </a:pPr>
            <a:endParaRPr lang="en-GB" sz="170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Why children should be able to function with structure and in a routine ...">
            <a:extLst>
              <a:ext uri="{FF2B5EF4-FFF2-40B4-BE49-F238E27FC236}">
                <a16:creationId xmlns:a16="http://schemas.microsoft.com/office/drawing/2014/main" id="{244FACB2-1173-5574-4570-5E1F0E6C0C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877"/>
          <a:stretch/>
        </p:blipFill>
        <p:spPr>
          <a:xfrm>
            <a:off x="7782560" y="1277112"/>
            <a:ext cx="4064000" cy="4019617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3B8037ED-F04A-C6EF-731D-1547342B56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487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77549A-F34D-4F58-8409-55366896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681" y="-63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ea typeface="Calibri Light"/>
                <a:cs typeface="Calibri Light"/>
              </a:rPr>
              <a:t>Reading 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A5847-AB61-4969-B25A-26F302B98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760" y="1571625"/>
            <a:ext cx="6669111" cy="433101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28600" lvl="1">
              <a:buFont typeface=""/>
              <a:buChar char="•"/>
            </a:pPr>
            <a:r>
              <a:rPr lang="en-GB" sz="2400" baseline="0" dirty="0">
                <a:latin typeface="Cavolini"/>
                <a:ea typeface="Arial"/>
                <a:cs typeface="Arial"/>
              </a:rPr>
              <a:t>Phonics </a:t>
            </a:r>
            <a:r>
              <a:rPr lang="en-GB" dirty="0">
                <a:latin typeface="Cavolini"/>
                <a:ea typeface="Arial"/>
                <a:cs typeface="Arial"/>
              </a:rPr>
              <a:t>reading books sent home every Friday </a:t>
            </a:r>
            <a:endParaRPr lang="en-GB" sz="2400" dirty="0">
              <a:latin typeface="Cavolini"/>
              <a:ea typeface="Arial"/>
              <a:cs typeface="Arial"/>
            </a:endParaRPr>
          </a:p>
          <a:p>
            <a:pPr marL="228600" lvl="1">
              <a:buFont typeface=""/>
              <a:buChar char="•"/>
            </a:pPr>
            <a:r>
              <a:rPr lang="en-GB" dirty="0">
                <a:latin typeface="Cavolini"/>
                <a:ea typeface="Arial"/>
                <a:cs typeface="Arial"/>
              </a:rPr>
              <a:t>Flash cards and words to practice sent home every Friday </a:t>
            </a:r>
            <a:endParaRPr lang="en-GB" sz="2400" dirty="0">
              <a:latin typeface="Cavolini"/>
              <a:ea typeface="Arial"/>
              <a:cs typeface="Arial"/>
            </a:endParaRPr>
          </a:p>
          <a:p>
            <a:pPr marL="228600" lvl="1">
              <a:buFont typeface=""/>
              <a:buChar char="•"/>
            </a:pPr>
            <a:r>
              <a:rPr lang="en-GB" dirty="0">
                <a:latin typeface="Cavolini"/>
                <a:ea typeface="Arial"/>
                <a:cs typeface="Arial"/>
              </a:rPr>
              <a:t>Please hear your child read at home</a:t>
            </a:r>
            <a:endParaRPr lang="en-GB" sz="2400" dirty="0">
              <a:latin typeface="Cavolini"/>
              <a:ea typeface="Arial"/>
              <a:cs typeface="Arial"/>
            </a:endParaRPr>
          </a:p>
          <a:p>
            <a:pPr marL="228600" lvl="1">
              <a:buFont typeface=""/>
              <a:buChar char="•"/>
            </a:pPr>
            <a:r>
              <a:rPr lang="en-GB" dirty="0">
                <a:latin typeface="Cavolini"/>
                <a:ea typeface="Arial"/>
                <a:cs typeface="Arial"/>
              </a:rPr>
              <a:t>Please fill in a comment in the yellow reading record</a:t>
            </a:r>
          </a:p>
          <a:p>
            <a:pPr marL="228600" lvl="1">
              <a:buFont typeface=""/>
              <a:buChar char="•"/>
            </a:pPr>
            <a:r>
              <a:rPr lang="en-GB" dirty="0">
                <a:latin typeface="Cavolini"/>
                <a:ea typeface="Arial"/>
                <a:cs typeface="Arial"/>
              </a:rPr>
              <a:t>We will hear your child read in school throughout the week </a:t>
            </a:r>
          </a:p>
          <a:p>
            <a:pPr marL="228600" lvl="1">
              <a:buFont typeface=""/>
              <a:buChar char="•"/>
            </a:pPr>
            <a:r>
              <a:rPr lang="en-GB" dirty="0">
                <a:latin typeface="Cavolini"/>
                <a:ea typeface="Arial"/>
                <a:cs typeface="Arial"/>
              </a:rPr>
              <a:t>Reading helpers coming into school 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40A7CFE1-EE85-45D8-A492-F940BEB787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1175" y="59239"/>
            <a:ext cx="1299263" cy="132974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Graphic 4" descr="girl reading clipart image | Clipart Panda - Free Clipart Images">
            <a:extLst>
              <a:ext uri="{FF2B5EF4-FFF2-40B4-BE49-F238E27FC236}">
                <a16:creationId xmlns:a16="http://schemas.microsoft.com/office/drawing/2014/main" id="{88CDC1BF-9602-D56C-709F-29EC9377B2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1840" y="1316867"/>
            <a:ext cx="2743199" cy="3878825"/>
          </a:xfrm>
          <a:prstGeom prst="rect">
            <a:avLst/>
          </a:prstGeom>
        </p:spPr>
      </p:pic>
      <p:pic>
        <p:nvPicPr>
          <p:cNvPr id="7" name="Picture 2" descr="School logo - Sept 17">
            <a:extLst>
              <a:ext uri="{FF2B5EF4-FFF2-40B4-BE49-F238E27FC236}">
                <a16:creationId xmlns:a16="http://schemas.microsoft.com/office/drawing/2014/main" id="{BF5F564C-A1D8-D41F-D937-7866F39E30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83825" y="44220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0834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549963-E062-4597-B208-1C8548766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0681" y="253365"/>
            <a:ext cx="5393360" cy="1325563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volini"/>
                <a:cs typeface="Cavolini"/>
              </a:rPr>
              <a:t>Phonics –Beech Class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B76EB-3CD0-4498-9016-59C855CB3E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626" y="1712981"/>
            <a:ext cx="5393361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1800" dirty="0">
                <a:latin typeface="Cavolini"/>
                <a:cs typeface="Cavolini"/>
              </a:rPr>
              <a:t>Phonics scheme is called “Red Rose”</a:t>
            </a:r>
          </a:p>
          <a:p>
            <a:r>
              <a:rPr lang="en-GB" sz="1800" dirty="0">
                <a:latin typeface="Cavolini"/>
                <a:cs typeface="Cavolini"/>
              </a:rPr>
              <a:t>Delivered to whole year group </a:t>
            </a:r>
          </a:p>
          <a:p>
            <a:r>
              <a:rPr lang="en-GB" sz="1800" dirty="0">
                <a:latin typeface="Cavolini"/>
                <a:cs typeface="Cavolini"/>
              </a:rPr>
              <a:t>Year 1 and Reception are taught separately</a:t>
            </a:r>
          </a:p>
          <a:p>
            <a:r>
              <a:rPr lang="en-GB" sz="1800" dirty="0">
                <a:latin typeface="Cavolini"/>
                <a:cs typeface="Cavolini"/>
              </a:rPr>
              <a:t>Reviews sounds learnt previously</a:t>
            </a:r>
          </a:p>
          <a:p>
            <a:r>
              <a:rPr lang="en-GB" sz="1800" dirty="0">
                <a:latin typeface="Cavolini"/>
                <a:cs typeface="Cavolini"/>
              </a:rPr>
              <a:t>New grapheme is taught every day, tricky words etc </a:t>
            </a:r>
          </a:p>
          <a:p>
            <a:r>
              <a:rPr lang="en-GB" sz="1800" dirty="0">
                <a:latin typeface="Cavolini"/>
                <a:cs typeface="Cavolini"/>
              </a:rPr>
              <a:t>Combines continuous and reactive assessment</a:t>
            </a:r>
          </a:p>
          <a:p>
            <a:r>
              <a:rPr lang="en-GB" sz="1800" dirty="0">
                <a:latin typeface="Cavolini"/>
                <a:cs typeface="Cavolini"/>
              </a:rPr>
              <a:t>Supports lower attainers</a:t>
            </a:r>
          </a:p>
          <a:p>
            <a:r>
              <a:rPr lang="en-GB" sz="1800" dirty="0">
                <a:latin typeface="Cavolini"/>
                <a:cs typeface="Cavolini"/>
              </a:rPr>
              <a:t>Children keep up rather than catch up</a:t>
            </a:r>
          </a:p>
          <a:p>
            <a:r>
              <a:rPr lang="en-GB" sz="1800" dirty="0">
                <a:latin typeface="Cavolini"/>
                <a:cs typeface="Cavolini"/>
              </a:rPr>
              <a:t>Provides immediate, in the lesson, intervention</a:t>
            </a:r>
          </a:p>
          <a:p>
            <a:r>
              <a:rPr lang="en-GB" sz="1800" dirty="0">
                <a:latin typeface="Cavolini"/>
                <a:cs typeface="Cavolini"/>
              </a:rPr>
              <a:t>Supports reading</a:t>
            </a:r>
          </a:p>
          <a:p>
            <a:r>
              <a:rPr lang="en-GB" sz="1800" dirty="0">
                <a:latin typeface="Cavolini"/>
                <a:cs typeface="Cavolini"/>
              </a:rPr>
              <a:t>Reading books sent home to support the phonics throughout the week 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8CE02C14-74B3-402D-A58B-475AA0AEB9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7" name="Picture 6" descr="phonics - Google Search | Literacy Resources | Pinterest | Phonics ...">
            <a:extLst>
              <a:ext uri="{FF2B5EF4-FFF2-40B4-BE49-F238E27FC236}">
                <a16:creationId xmlns:a16="http://schemas.microsoft.com/office/drawing/2014/main" id="{170075C2-1E2F-BF5E-DB57-4A026FCE1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960" y="1714796"/>
            <a:ext cx="5577839" cy="354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654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95A3A8-2D8F-4A1D-A1FC-F35A7CA4D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441" y="314325"/>
            <a:ext cx="330040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Writing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6A1397-9875-4DAC-876A-4B67E0F5B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795145"/>
            <a:ext cx="6256002" cy="50320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latin typeface="Cavolini"/>
                <a:ea typeface="+mn-lt"/>
                <a:cs typeface="+mn-lt"/>
              </a:rPr>
              <a:t>I’m a Clever Writer approach </a:t>
            </a:r>
            <a:endParaRPr lang="en-US" sz="200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Based around a book </a:t>
            </a:r>
            <a:endParaRPr lang="en-US" sz="200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Exploring the text and looking at vocabulary</a:t>
            </a:r>
            <a:endParaRPr lang="en-US" sz="200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Success criteria to support writing working towards independent work</a:t>
            </a:r>
            <a:endParaRPr lang="en-US" sz="2000">
              <a:latin typeface="Cavolini"/>
              <a:ea typeface="+mn-lt"/>
              <a:cs typeface="+mn-lt"/>
            </a:endParaRPr>
          </a:p>
          <a:p>
            <a:pPr lvl="1"/>
            <a:r>
              <a:rPr lang="en-GB" sz="2000" dirty="0">
                <a:latin typeface="Cavolini"/>
                <a:ea typeface="+mn-lt"/>
                <a:cs typeface="+mn-lt"/>
              </a:rPr>
              <a:t>I’m a clever writer because I can…</a:t>
            </a:r>
            <a:endParaRPr lang="en-US" sz="200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Importance of handwriting, phonics and spelling </a:t>
            </a:r>
          </a:p>
          <a:p>
            <a:r>
              <a:rPr lang="en-GB" sz="2000" dirty="0">
                <a:latin typeface="Cavolini"/>
                <a:ea typeface="+mn-lt"/>
                <a:cs typeface="+mn-lt"/>
              </a:rPr>
              <a:t>Promotion of neatly presented work which we are proud of </a:t>
            </a:r>
            <a:endParaRPr lang="en-US" sz="2000" dirty="0">
              <a:latin typeface="Cavolini"/>
              <a:ea typeface="+mn-lt"/>
              <a:cs typeface="+mn-lt"/>
            </a:endParaRPr>
          </a:p>
          <a:p>
            <a:r>
              <a:rPr lang="en-GB" sz="2000" dirty="0">
                <a:latin typeface="Cavolini"/>
                <a:ea typeface="Calibri" panose="020F0502020204030204"/>
                <a:cs typeface="Calibri" panose="020F0502020204030204"/>
              </a:rPr>
              <a:t>Lots of activities to support Reception children's fine motor control </a:t>
            </a:r>
          </a:p>
          <a:p>
            <a:r>
              <a:rPr lang="en-GB" sz="2000" dirty="0">
                <a:latin typeface="Cavolini"/>
                <a:ea typeface="Calibri" panose="020F0502020204030204"/>
                <a:cs typeface="Calibri" panose="020F0502020204030204"/>
              </a:rPr>
              <a:t>Hand writer Award in Celebration Assembly 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80B3871-8869-9C1E-0CFD-1A19C4521D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reative Writing In London To See Official Information About This ...">
            <a:extLst>
              <a:ext uri="{FF2B5EF4-FFF2-40B4-BE49-F238E27FC236}">
                <a16:creationId xmlns:a16="http://schemas.microsoft.com/office/drawing/2014/main" id="{FEDB0355-7B94-320A-C5D5-CB9FFDEB1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3360" y="1772474"/>
            <a:ext cx="4958079" cy="331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753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443B4D-5293-452C-8043-40BF61586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361" y="36512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Maths </a:t>
            </a:r>
            <a:endParaRPr lang="en-GB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31F4A-2313-4A8B-A8B0-ECD9F4B0C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597312"/>
            <a:ext cx="6771861" cy="522893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latin typeface="Cavolini"/>
                <a:cs typeface="Calibri"/>
              </a:rPr>
              <a:t>White Rose Scheme – small steps: concrete – pictorial – abstract </a:t>
            </a:r>
            <a:endParaRPr lang="en-US" sz="180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Teaching input matches children’s work</a:t>
            </a:r>
            <a:endParaRPr lang="en-US" sz="180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Work becomes progressively harder and lots of problem solving </a:t>
            </a:r>
          </a:p>
          <a:p>
            <a:r>
              <a:rPr lang="en-GB" sz="1800" dirty="0">
                <a:latin typeface="Cavolini"/>
                <a:cs typeface="Calibri"/>
              </a:rPr>
              <a:t>Next day builds up previous knowledge</a:t>
            </a:r>
            <a:endParaRPr lang="en-US" sz="180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cs typeface="Calibri"/>
              </a:rPr>
              <a:t>Flashback used to recap previous knowledge from previous years and lessons</a:t>
            </a:r>
            <a:endParaRPr lang="en-US" sz="1800">
              <a:latin typeface="Cavolini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Practical work </a:t>
            </a:r>
            <a:endParaRPr lang="en-US" sz="1800">
              <a:latin typeface="Cavolini"/>
              <a:ea typeface="Calibri" panose="020F0502020204030204"/>
              <a:cs typeface="Calibri"/>
            </a:endParaRPr>
          </a:p>
          <a:p>
            <a:r>
              <a:rPr lang="en-GB" sz="1800" dirty="0">
                <a:latin typeface="Cavolini"/>
                <a:ea typeface="Calibri" panose="020F0502020204030204"/>
                <a:cs typeface="Calibri"/>
              </a:rPr>
              <a:t>Vocabulary</a:t>
            </a:r>
          </a:p>
          <a:p>
            <a:r>
              <a:rPr lang="en-GB" sz="1800" dirty="0">
                <a:latin typeface="Cavolini"/>
                <a:ea typeface="Calibri"/>
                <a:cs typeface="Calibri"/>
              </a:rPr>
              <a:t>Year 1 children complete their pages of their White Rose Maths book </a:t>
            </a:r>
          </a:p>
          <a:p>
            <a:r>
              <a:rPr lang="en-GB" sz="1800" dirty="0">
                <a:latin typeface="Cavolini"/>
                <a:ea typeface="Calibri"/>
                <a:cs typeface="Calibri"/>
              </a:rPr>
              <a:t>Reception complete Maths Activities outdoors and within provision . For example; Going on a number hunt 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ECC8448F-B4C6-1FC3-E4F7-D32CE17F1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Pin by Summer on color | Math, Math charts, Doodles">
            <a:extLst>
              <a:ext uri="{FF2B5EF4-FFF2-40B4-BE49-F238E27FC236}">
                <a16:creationId xmlns:a16="http://schemas.microsoft.com/office/drawing/2014/main" id="{7CEE3B3C-8538-CF5B-6337-B09CD4B07E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24" t="4206" r="5517" b="2570"/>
          <a:stretch/>
        </p:blipFill>
        <p:spPr>
          <a:xfrm>
            <a:off x="7697138" y="1179322"/>
            <a:ext cx="4037665" cy="4061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25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58CFF0-6D79-4953-ADF4-89680A308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1" y="365125"/>
            <a:ext cx="5194578" cy="133881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avolini"/>
                <a:cs typeface="Cavolini"/>
              </a:rPr>
              <a:t>Formal Assessments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0D158-615E-43D2-8C0C-70ACE48BF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520" y="1713865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Y1 Phonics Assessment June</a:t>
            </a:r>
          </a:p>
          <a:p>
            <a:r>
              <a:rPr lang="en-GB" dirty="0">
                <a:latin typeface="Cavolini"/>
                <a:cs typeface="Cavolini"/>
              </a:rPr>
              <a:t>Teacher assessments in reading, writing and maths </a:t>
            </a:r>
          </a:p>
          <a:p>
            <a:r>
              <a:rPr lang="en-GB" dirty="0">
                <a:latin typeface="Cavolini"/>
                <a:cs typeface="Cavolini"/>
              </a:rPr>
              <a:t>Early Years assessments </a:t>
            </a:r>
          </a:p>
          <a:p>
            <a:r>
              <a:rPr lang="en-GB" dirty="0">
                <a:latin typeface="Cavolini"/>
                <a:cs typeface="Cavolini"/>
              </a:rPr>
              <a:t>Ongoing assessments throughout all lessons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8F8E675A-61AD-3C94-7A83-C0995E4AA7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outh University Blog | Tips for Achieving Work-Life-School Balance">
            <a:extLst>
              <a:ext uri="{FF2B5EF4-FFF2-40B4-BE49-F238E27FC236}">
                <a16:creationId xmlns:a16="http://schemas.microsoft.com/office/drawing/2014/main" id="{23DE5737-D69D-8849-EB58-C1A14B68A8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21" r="6133" b="-543"/>
          <a:stretch/>
        </p:blipFill>
        <p:spPr>
          <a:xfrm>
            <a:off x="5963920" y="2157095"/>
            <a:ext cx="6055370" cy="228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24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86F180-FD15-4642-BAFF-D6D5238E7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001" y="151765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safe online</a:t>
            </a:r>
            <a:r>
              <a:rPr lang="en-GB" dirty="0"/>
              <a:t> 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4AF29-0817-4970-B352-26173BBBD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521" y="1840002"/>
            <a:ext cx="5393361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Cavolini"/>
                <a:cs typeface="Calibri"/>
              </a:rPr>
              <a:t>Covered within lessons and assemblies every term </a:t>
            </a:r>
          </a:p>
          <a:p>
            <a:endParaRPr lang="en-GB" dirty="0">
              <a:latin typeface="Cavolini"/>
              <a:cs typeface="Calibri"/>
            </a:endParaRPr>
          </a:p>
          <a:p>
            <a:r>
              <a:rPr lang="en-GB" dirty="0">
                <a:latin typeface="Cavolini"/>
                <a:cs typeface="Calibri"/>
              </a:rPr>
              <a:t>Handout for parents</a:t>
            </a:r>
            <a:endParaRPr lang="en-US" dirty="0">
              <a:latin typeface="Cavolini"/>
              <a:cs typeface="Calibri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49FC937E-4787-E013-7CE8-382D1BCA12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Online Safety Talks - Presentation Secondary School, Tralee, Co. Kerry">
            <a:extLst>
              <a:ext uri="{FF2B5EF4-FFF2-40B4-BE49-F238E27FC236}">
                <a16:creationId xmlns:a16="http://schemas.microsoft.com/office/drawing/2014/main" id="{760ABEB0-2897-66AC-59B0-C10071EE0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480" y="1715164"/>
            <a:ext cx="5415279" cy="350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7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84B152-3496-4C52-AF08-97AFFC09D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B4BF3-8ADA-4B01-B507-87434764E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907" y="77553"/>
            <a:ext cx="539336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/>
                <a:cs typeface="Cavolini"/>
              </a:rPr>
              <a:t>Keeping in touch</a:t>
            </a:r>
            <a:endParaRPr lang="en-GB">
              <a:latin typeface="Cavolini"/>
              <a:cs typeface="Cavolini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2ADB95-0FA3-4BD7-A8AC-89D014A8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5279A-413E-4172-83D8-90B68D7A9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087" y="1624342"/>
            <a:ext cx="6500417" cy="5285866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3000" dirty="0">
                <a:latin typeface="Cavolini"/>
                <a:cs typeface="Calibri"/>
              </a:rPr>
              <a:t>Facebook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Weekly newsletter </a:t>
            </a:r>
          </a:p>
          <a:p>
            <a:r>
              <a:rPr lang="en-GB" sz="3000" dirty="0">
                <a:latin typeface="Cavolini"/>
                <a:cs typeface="Calibri"/>
              </a:rPr>
              <a:t>Dojo message </a:t>
            </a:r>
          </a:p>
          <a:p>
            <a:r>
              <a:rPr lang="en-GB" sz="3000" dirty="0">
                <a:latin typeface="Cavolini"/>
                <a:cs typeface="Calibri"/>
              </a:rPr>
              <a:t>Catch us at the start of the day</a:t>
            </a:r>
            <a:endParaRPr lang="en-US" sz="300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Catch us at the end of the day </a:t>
            </a:r>
            <a:endParaRPr lang="en-US" sz="300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Termly opportunities – parents evening</a:t>
            </a:r>
            <a:endParaRPr lang="en-US" sz="3000" dirty="0">
              <a:latin typeface="Cavolini"/>
              <a:cs typeface="Calibri"/>
            </a:endParaRPr>
          </a:p>
          <a:p>
            <a:r>
              <a:rPr lang="en-GB" sz="3000" dirty="0">
                <a:latin typeface="Cavolini"/>
                <a:cs typeface="Calibri"/>
              </a:rPr>
              <a:t>Family Morning/Afternoon </a:t>
            </a:r>
          </a:p>
          <a:p>
            <a:r>
              <a:rPr lang="en-GB" sz="3000" dirty="0">
                <a:latin typeface="Cavolini"/>
                <a:cs typeface="Calibri"/>
              </a:rPr>
              <a:t>Class page on website – just being updated - has curriculum information</a:t>
            </a:r>
            <a:endParaRPr lang="en-GB" dirty="0">
              <a:latin typeface="Cavolini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924DBCE-E731-4B22-8181-A39C1D862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630884" cy="630884"/>
          </a:xfrm>
          <a:prstGeom prst="ellipse">
            <a:avLst/>
          </a:prstGeom>
          <a:noFill/>
          <a:ln w="1270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CBF9756-6AC8-4C65-84DF-56FBFFA1D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0227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D385988-EAAF-4C27-AF8A-2BFBECAF3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3621FD4-D14D-45D5-9A57-9A2DE5EA59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621D332-7329-4994-8836-C429A51B7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D20F754-35A9-4508-BE3C-C59996D14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6" name="Picture 2" descr="School logo - Sept 17">
            <a:extLst>
              <a:ext uri="{FF2B5EF4-FFF2-40B4-BE49-F238E27FC236}">
                <a16:creationId xmlns:a16="http://schemas.microsoft.com/office/drawing/2014/main" id="{5777338F-6C52-2981-8886-4D8BF23E7E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5"/>
          <a:stretch/>
        </p:blipFill>
        <p:spPr bwMode="auto">
          <a:xfrm>
            <a:off x="142135" y="59239"/>
            <a:ext cx="1344763" cy="1365083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4B18F6B-C6D3-2EF9-6F21-F2B4D13CFC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49332" y="1301496"/>
            <a:ext cx="5445759" cy="3848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191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CC81228-CEA3-402B-B8E5-688F5BFA7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C0916B8-FF7A-4ECB-9FD7-C7668658D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011959" flipH="1">
            <a:off x="548353" y="314719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A57778-F8E8-46D1-827C-237719EB1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815" y="2322864"/>
            <a:ext cx="549109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for attending. </a:t>
            </a:r>
            <a:b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We really appreciate your support. </a:t>
            </a:r>
          </a:p>
        </p:txBody>
      </p:sp>
      <p:pic>
        <p:nvPicPr>
          <p:cNvPr id="4" name="Picture 2" descr="School logo - Sept 17">
            <a:extLst>
              <a:ext uri="{FF2B5EF4-FFF2-40B4-BE49-F238E27FC236}">
                <a16:creationId xmlns:a16="http://schemas.microsoft.com/office/drawing/2014/main" id="{B9218F07-ED76-49E2-AABD-12A334CAD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7733" y="654567"/>
            <a:ext cx="5169282" cy="5169282"/>
          </a:xfrm>
          <a:custGeom>
            <a:avLst/>
            <a:gdLst/>
            <a:ahLst/>
            <a:cxnLst/>
            <a:rect l="l" t="t" r="r" b="b"/>
            <a:pathLst>
              <a:path w="4579832" h="5347063">
                <a:moveTo>
                  <a:pt x="106985" y="0"/>
                </a:moveTo>
                <a:lnTo>
                  <a:pt x="4472847" y="0"/>
                </a:lnTo>
                <a:cubicBezTo>
                  <a:pt x="4531933" y="0"/>
                  <a:pt x="4579832" y="47899"/>
                  <a:pt x="4579832" y="106985"/>
                </a:cubicBezTo>
                <a:lnTo>
                  <a:pt x="4579832" y="5240078"/>
                </a:lnTo>
                <a:cubicBezTo>
                  <a:pt x="4579832" y="5299164"/>
                  <a:pt x="4531933" y="5347063"/>
                  <a:pt x="4472847" y="5347063"/>
                </a:cubicBezTo>
                <a:lnTo>
                  <a:pt x="106985" y="5347063"/>
                </a:lnTo>
                <a:cubicBezTo>
                  <a:pt x="47899" y="5347063"/>
                  <a:pt x="0" y="5299164"/>
                  <a:pt x="0" y="5240078"/>
                </a:cubicBezTo>
                <a:lnTo>
                  <a:pt x="0" y="106985"/>
                </a:lnTo>
                <a:cubicBezTo>
                  <a:pt x="0" y="47899"/>
                  <a:pt x="47899" y="0"/>
                  <a:pt x="10698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DC011D4-C95F-4B2E-9A3C-A46DCDE956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8584" y="447363"/>
            <a:ext cx="734141" cy="734141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14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C189435168684B9B4887CBF9583633" ma:contentTypeVersion="12" ma:contentTypeDescription="Create a new document." ma:contentTypeScope="" ma:versionID="bc67acbb8adcb2a1e7e9ad1ee11eeaa4">
  <xsd:schema xmlns:xsd="http://www.w3.org/2001/XMLSchema" xmlns:xs="http://www.w3.org/2001/XMLSchema" xmlns:p="http://schemas.microsoft.com/office/2006/metadata/properties" xmlns:ns2="3436f2b2-e304-4a2c-b9f7-caa17ff12fbd" xmlns:ns3="8ed8a616-89c0-4aa0-9444-cf867b0bcf78" targetNamespace="http://schemas.microsoft.com/office/2006/metadata/properties" ma:root="true" ma:fieldsID="5c186f60e2912823b59982043b727ae9" ns2:_="" ns3:_="">
    <xsd:import namespace="3436f2b2-e304-4a2c-b9f7-caa17ff12fbd"/>
    <xsd:import namespace="8ed8a616-89c0-4aa0-9444-cf867b0bcf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36f2b2-e304-4a2c-b9f7-caa17ff12f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7e82173-1370-4f2e-92ee-c35a574def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8a616-89c0-4aa0-9444-cf867b0bcf7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b738df5-3b5b-4449-a6bd-cf0b4611378e}" ma:internalName="TaxCatchAll" ma:showField="CatchAllData" ma:web="8ed8a616-89c0-4aa0-9444-cf867b0bcf7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436f2b2-e304-4a2c-b9f7-caa17ff12fbd">
      <Terms xmlns="http://schemas.microsoft.com/office/infopath/2007/PartnerControls"/>
    </lcf76f155ced4ddcb4097134ff3c332f>
    <TaxCatchAll xmlns="8ed8a616-89c0-4aa0-9444-cf867b0bcf78" xsi:nil="true"/>
  </documentManagement>
</p:properties>
</file>

<file path=customXml/itemProps1.xml><?xml version="1.0" encoding="utf-8"?>
<ds:datastoreItem xmlns:ds="http://schemas.openxmlformats.org/officeDocument/2006/customXml" ds:itemID="{D8582304-ED55-4A8F-8F49-614D59510A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36D38D5-673B-447D-9539-1B0B3EB0B0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36f2b2-e304-4a2c-b9f7-caa17ff12fbd"/>
    <ds:schemaRef ds:uri="8ed8a616-89c0-4aa0-9444-cf867b0bcf7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7D2AE35-70C9-4D78-975B-E14EE227F52F}">
  <ds:schemaRefs>
    <ds:schemaRef ds:uri="79c899e6-e46d-4c6a-b6c1-b938a2057dcb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c567656f-dbf7-4fd5-bf0d-12cb4692bdeb"/>
    <ds:schemaRef ds:uri="http://schemas.microsoft.com/office/2006/metadata/properties"/>
    <ds:schemaRef ds:uri="http://purl.org/dc/dcmitype/"/>
    <ds:schemaRef ds:uri="3436f2b2-e304-4a2c-b9f7-caa17ff12fbd"/>
    <ds:schemaRef ds:uri="8ed8a616-89c0-4aa0-9444-cf867b0bcf7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529</Words>
  <Application>Microsoft Office PowerPoint</Application>
  <PresentationFormat>Widescreen</PresentationFormat>
  <Paragraphs>82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Curriculum Workshop for Parents   Beech Class  </vt:lpstr>
      <vt:lpstr>Class routine </vt:lpstr>
      <vt:lpstr>Reading </vt:lpstr>
      <vt:lpstr>Phonics –Beech Class </vt:lpstr>
      <vt:lpstr>Writing </vt:lpstr>
      <vt:lpstr>Maths </vt:lpstr>
      <vt:lpstr>Formal Assessments</vt:lpstr>
      <vt:lpstr>Keeping safe online </vt:lpstr>
      <vt:lpstr>Keeping in touch</vt:lpstr>
      <vt:lpstr>Thank you for attending.  We really appreciate your support.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Teacher</dc:creator>
  <cp:lastModifiedBy> </cp:lastModifiedBy>
  <cp:revision>345</cp:revision>
  <dcterms:created xsi:type="dcterms:W3CDTF">2022-09-14T07:48:35Z</dcterms:created>
  <dcterms:modified xsi:type="dcterms:W3CDTF">2026-09-12T12:21:13Z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0x01010014C189435168684B9B4887CBF9583633</vt:lpwstr>
  </property>
  <property fmtid="{D5CDD505-2E9C-101B-9397-08002B2CF9AE}" pid="3" name="_SourceUrl">
    <vt:lpwstr/>
  </property>
  <property fmtid="{D5CDD505-2E9C-101B-9397-08002B2CF9AE}" pid="4" name="_SharedFileIndex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_activity">
    <vt:lpwstr>{"FileActivityType":"9","FileActivityTimeStamp":"2024-09-12T08:24:31.287Z","FileActivityUsersOnPage":[{"DisplayName":"Ellie Wagstaff","Id":"ewagstaff@richarddurnings.lancs.sch.uk"},{"DisplayName":"Foley, Nicola","Id":"foley@richarddurnings.lancs.sch.uk"}],"FileActivityNavigationId":null}</vt:lpwstr>
  </property>
  <property fmtid="{D5CDD505-2E9C-101B-9397-08002B2CF9AE}" pid="8" name="TriggerFlowInfo">
    <vt:lpwstr/>
  </property>
  <property fmtid="{D5CDD505-2E9C-101B-9397-08002B2CF9AE}" pid="9" name="SharedWithUsers">
    <vt:lpwstr>5;#8024, head</vt:lpwstr>
  </property>
</Properties>
</file>