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9" r:id="rId16"/>
    <p:sldId id="271" r:id="rId17"/>
    <p:sldId id="270" r:id="rId18"/>
    <p:sldId id="267" r:id="rId19"/>
    <p:sldId id="26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102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51446C-7BBF-47CA-A700-2C12E805C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AA54B96-5E81-45A6-840F-47F04D35F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2A45ADB-9617-472D-8998-8B6460481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3CF95B-A7D6-407A-8123-9B8863584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C1F194-5590-4BF7-9668-FC199CF01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17464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FEB431-2DDF-4A6C-BF1E-97CB0E9E7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7EF41A-5ED5-499E-80FE-83C8303FE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E532313-9D3A-4331-9B7C-21CEAC459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057E8E-7A46-43F4-8456-C42FE2609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570FCA-E15E-4F55-B189-B606100E5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44822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90BF02-6E8F-477D-B970-264D772FB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4294DE7-A2BB-4BE9-9EC3-4D36D464AD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0E9EA0-FE7A-40C0-9079-3A2928E8A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23BA2C-7F80-4F7B-AB11-BBF839BE6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81A75B-7F22-4A1E-91D6-FCEDB68FD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67661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883B6D-210B-437B-87C3-6E7AEE669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74BEAA-2850-4231-9EF0-3FBAF3C8CA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B423AD1-548D-4692-8CD2-F751A08B2F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4740103-6ECF-4D29-9AAA-23E26FF55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9255773-0CFC-4982-B006-97620B4BC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9DE172E-73CF-411E-A3C9-0EB8CB666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15171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B891BE-75D5-47D5-AECC-27D1BFE6C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F51CC41-5549-47B0-8FEE-99F76AB2C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F672350-E9CA-4092-A2D5-ECAB621C8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419D703-DD1E-4704-9DEA-D4252ACA7F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075CCBE-AACE-4D19-B4B2-ADB4FDB8CF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1C1D9B9-27AC-48EE-BFB9-CE93F4743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7B3CCAC-C85B-421C-804C-D0AA2FB01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621AB6B-EE22-4489-8D3A-B7E16A949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29026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394CDB-DE0D-4A07-B88F-62114F1A2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8CAD251-DE54-46F6-947C-1BC7E7A80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4139578-AC54-4CAD-A91E-A6BE1E068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3A9A816-E186-4694-9601-5B700B496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2897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33EF028-3A3A-430E-8BB7-4BBAF1849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27D9033-0731-40F5-A4EA-8F1696C10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D7E2C7-8153-46A8-B73F-5A510503E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39714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4C1DE2-6DA7-4872-81D5-D2BD85408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63A980-8121-4789-A1FA-F2CAF9D76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05E3071-69DE-4DEF-AB6E-FD4BA79F80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9E890A5-8A49-492D-980A-6FF594D83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216989D-6673-42EF-AA2B-06CB179E7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CEB450-B7B8-4592-A111-B99CAD971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0588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157C47-B4AD-450F-9656-12007F609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8AF2B41-F039-4703-A8A6-AA976FCCB3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967BD3E-242D-4A85-9DFB-8CB266ADD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D0200CD-9ABD-4404-9F52-6918B959A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E200CF7-710A-4C73-B1EE-FAFD64C5C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23BBF4F-DA9C-4F91-834F-954E7EFD5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21656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CA44C7-D41D-4906-8B3B-6CC0E6E56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7FB1F6F-81B4-46DD-9301-29B1A386C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A90A13-8400-46CF-BEE4-5690CACE4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9AB199-0818-4EFA-8903-8378E2BE1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740619F-DD13-43F7-8C0B-81F1FFF21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98959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037C01E-55E5-4348-B276-9C79FFE98F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C1259FC-FA65-4E51-9921-2282C3653F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0082E4-0B62-480E-AEA9-254DB6279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F00EC3E-513F-4477-99C0-3D657B203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544906-528E-44B8-BDB6-0B8F3FEE4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18435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9321A44-4547-4E5B-8158-B277EC582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374D84F-1858-4EF9-BD8C-6305C9787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1A9BF83-C51C-4A5C-8058-C97B85F92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18341-5A8F-4905-99B9-37B3DC9F06DB}" type="datetimeFigureOut">
              <a:rPr lang="en-GB" smtClean="0"/>
              <a:pPr/>
              <a:t>15/09/2024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B55745E-90C2-48F2-840B-85094278E8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2D857FC-B04C-4DC3-BA4F-EBDC4EA6FA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D0F2C-9EE1-479C-BCC6-25D4192157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8793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ile-of-five-books-51342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://commons.wikimedia.org/wiki/file:writing.sv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reeimageslive.co.uk/free_stock_image/learning-maths-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0EA263-6E3A-4BF8-8F22-310C316883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Curriculum Workshop for Parents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41B7AE6-45A1-4456-8254-48377F2A3D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September </a:t>
            </a:r>
            <a:r>
              <a:rPr lang="en-GB" dirty="0" smtClean="0"/>
              <a:t>2024</a:t>
            </a:r>
            <a:endParaRPr lang="en-GB" dirty="0"/>
          </a:p>
        </p:txBody>
      </p:sp>
      <p:pic>
        <p:nvPicPr>
          <p:cNvPr id="1026" name="Picture 2" descr="School logo - Sept 17">
            <a:extLst>
              <a:ext uri="{FF2B5EF4-FFF2-40B4-BE49-F238E27FC236}">
                <a16:creationId xmlns:a16="http://schemas.microsoft.com/office/drawing/2014/main" xmlns="" id="{25EAFF32-030E-410B-8A93-14E4CACEC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7233" y="4232205"/>
            <a:ext cx="1797533" cy="1797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0165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6398DB-337F-4274-ADBC-D6EE2209C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95A2346-37D2-46D6-B841-B120352F0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School Curriculum Drivers</a:t>
            </a:r>
          </a:p>
          <a:p>
            <a:r>
              <a:rPr lang="en-GB" dirty="0"/>
              <a:t>School Values</a:t>
            </a:r>
          </a:p>
          <a:p>
            <a:r>
              <a:rPr lang="en-GB" dirty="0"/>
              <a:t>Maintaining a Curriculum and Culture of Excellence </a:t>
            </a:r>
          </a:p>
          <a:p>
            <a:pPr lvl="1"/>
            <a:r>
              <a:rPr lang="en-GB" dirty="0"/>
              <a:t>Reading</a:t>
            </a:r>
          </a:p>
          <a:p>
            <a:pPr lvl="1"/>
            <a:r>
              <a:rPr lang="en-GB" dirty="0"/>
              <a:t>Handwriting and Presentation</a:t>
            </a:r>
          </a:p>
          <a:p>
            <a:pPr lvl="1"/>
            <a:r>
              <a:rPr lang="en-GB" dirty="0"/>
              <a:t>I Am A Clever Writer</a:t>
            </a:r>
          </a:p>
          <a:p>
            <a:pPr lvl="1"/>
            <a:r>
              <a:rPr lang="en-GB" dirty="0"/>
              <a:t>Mastery of Maths</a:t>
            </a:r>
          </a:p>
          <a:p>
            <a:r>
              <a:rPr lang="en-GB" dirty="0"/>
              <a:t>Class Workshops</a:t>
            </a:r>
          </a:p>
          <a:p>
            <a:pPr lvl="1"/>
            <a:r>
              <a:rPr lang="en-GB" dirty="0"/>
              <a:t>Class routine and expectations</a:t>
            </a:r>
          </a:p>
          <a:p>
            <a:pPr lvl="1"/>
            <a:r>
              <a:rPr lang="en-GB" dirty="0"/>
              <a:t>Homework</a:t>
            </a:r>
          </a:p>
          <a:p>
            <a:pPr lvl="1"/>
            <a:r>
              <a:rPr lang="en-GB" dirty="0"/>
              <a:t>Curriculum Coverage in reading, writing and maths</a:t>
            </a:r>
          </a:p>
          <a:p>
            <a:pPr lvl="1"/>
            <a:r>
              <a:rPr lang="en-GB" dirty="0"/>
              <a:t>Supporting parents</a:t>
            </a:r>
          </a:p>
        </p:txBody>
      </p:sp>
      <p:pic>
        <p:nvPicPr>
          <p:cNvPr id="2050" name="Picture 2" descr="School logo - Sept 17">
            <a:extLst>
              <a:ext uri="{FF2B5EF4-FFF2-40B4-BE49-F238E27FC236}">
                <a16:creationId xmlns:a16="http://schemas.microsoft.com/office/drawing/2014/main" xmlns="" id="{EC4C6AD5-79E1-4D23-9DBF-F5672A59F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4759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312BAF9-F7B8-42D5-9F63-CEE98A852EE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3026" y="32068"/>
            <a:ext cx="9170503" cy="654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92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655CE7E-7975-4F98-A6FD-C2F872BC28C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052" y="2371699"/>
            <a:ext cx="12035896" cy="1269188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CE365706-8606-4EC3-B8BB-64D247B1A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Our School Values </a:t>
            </a:r>
          </a:p>
        </p:txBody>
      </p:sp>
      <p:pic>
        <p:nvPicPr>
          <p:cNvPr id="5" name="Picture 2" descr="School logo - Sept 17">
            <a:extLst>
              <a:ext uri="{FF2B5EF4-FFF2-40B4-BE49-F238E27FC236}">
                <a16:creationId xmlns:a16="http://schemas.microsoft.com/office/drawing/2014/main" xmlns="" id="{741E8743-D865-43F0-B116-B15E90543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474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8FD962-F51D-449A-816B-D316A90C3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1050" dirty="0"/>
              <a:t/>
            </a:r>
            <a:br>
              <a:rPr lang="en-GB" sz="1050" dirty="0"/>
            </a:br>
            <a:r>
              <a:rPr lang="en-GB" sz="1050" dirty="0"/>
              <a:t/>
            </a:r>
            <a:br>
              <a:rPr lang="en-GB" sz="1050" dirty="0"/>
            </a:br>
            <a:r>
              <a:rPr lang="en-GB" sz="1050" dirty="0"/>
              <a:t/>
            </a:r>
            <a:br>
              <a:rPr lang="en-GB" sz="1050" dirty="0"/>
            </a:br>
            <a:r>
              <a:rPr lang="en-GB" sz="1050" dirty="0"/>
              <a:t/>
            </a:r>
            <a:br>
              <a:rPr lang="en-GB" sz="1050" dirty="0"/>
            </a:br>
            <a:r>
              <a:rPr lang="en-GB" dirty="0"/>
              <a:t>Maintaining a Curriculum and Culture of Excellence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ED967D-387F-4FB1-981D-EEBBAB85E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– help us give our children “super powers”</a:t>
            </a:r>
          </a:p>
          <a:p>
            <a:pPr lvl="1"/>
            <a:r>
              <a:rPr lang="en-GB" dirty="0"/>
              <a:t>Impact on vocabulary</a:t>
            </a:r>
          </a:p>
          <a:p>
            <a:pPr lvl="1"/>
            <a:r>
              <a:rPr lang="en-GB" dirty="0"/>
              <a:t>Impact on knowledge</a:t>
            </a:r>
          </a:p>
          <a:p>
            <a:pPr lvl="1"/>
            <a:r>
              <a:rPr lang="en-GB" dirty="0"/>
              <a:t>Developing the whole child</a:t>
            </a:r>
          </a:p>
          <a:p>
            <a:pPr lvl="1"/>
            <a:r>
              <a:rPr lang="en-GB" dirty="0"/>
              <a:t>Impact on writing</a:t>
            </a:r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ECC406D-8D8E-4057-924C-33F652F745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255025" y="2282687"/>
            <a:ext cx="4890053" cy="3667540"/>
          </a:xfrm>
          <a:prstGeom prst="rect">
            <a:avLst/>
          </a:prstGeom>
        </p:spPr>
      </p:pic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xmlns="" id="{FFAE66B2-04BC-4A39-9B6C-904356139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947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1FDACB-AE3B-4D48-AEFF-9F11617E8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Maintaining a Curriculum and Culture of Excellence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D8990A-6CDE-4A93-BD63-7A4DC56DF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Handwriting and Presentation </a:t>
            </a:r>
          </a:p>
          <a:p>
            <a:r>
              <a:rPr lang="en-GB" dirty="0"/>
              <a:t>I Am a Clever Writer</a:t>
            </a:r>
          </a:p>
          <a:p>
            <a:pPr lvl="1"/>
            <a:r>
              <a:rPr lang="en-GB" dirty="0"/>
              <a:t>Structure</a:t>
            </a:r>
          </a:p>
          <a:p>
            <a:pPr lvl="1"/>
            <a:r>
              <a:rPr lang="en-GB" dirty="0"/>
              <a:t>Success Criteria</a:t>
            </a:r>
          </a:p>
          <a:p>
            <a:pPr lvl="1"/>
            <a:r>
              <a:rPr lang="en-GB" dirty="0"/>
              <a:t>Progressive each term to help prevent cognitive overload</a:t>
            </a:r>
          </a:p>
          <a:p>
            <a:pPr lvl="1"/>
            <a:r>
              <a:rPr lang="en-GB" dirty="0"/>
              <a:t>Links grammar with writing</a:t>
            </a:r>
          </a:p>
          <a:p>
            <a:pPr lvl="1"/>
            <a:r>
              <a:rPr lang="en-GB" dirty="0"/>
              <a:t>Star Write </a:t>
            </a:r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3124E518-5138-41F1-8FF7-711AD5194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A721D68-7A37-4107-B3AC-13423AB3AF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5512904" y="2845904"/>
            <a:ext cx="4012096" cy="40120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66595E3-2214-4716-8A81-67BBCFF841B8}"/>
              </a:ext>
            </a:extLst>
          </p:cNvPr>
          <p:cNvSpPr txBox="1"/>
          <p:nvPr/>
        </p:nvSpPr>
        <p:spPr>
          <a:xfrm>
            <a:off x="5512904" y="6967728"/>
            <a:ext cx="401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://commons.wikimedia.org/wiki/file:writing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xmlns="" val="193627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FDCB4B-F7A1-417F-9BD9-9493DAA1F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Maintaining a Curriculum and Culture of Excellence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A8DEA7-5F11-4658-A107-E71C53A8E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Maths</a:t>
            </a:r>
          </a:p>
          <a:p>
            <a:pPr lvl="1"/>
            <a:r>
              <a:rPr lang="en-GB" dirty="0"/>
              <a:t>White Rose Scheme</a:t>
            </a:r>
          </a:p>
          <a:p>
            <a:pPr lvl="1"/>
            <a:r>
              <a:rPr lang="en-GB" dirty="0"/>
              <a:t>Progressive</a:t>
            </a:r>
          </a:p>
          <a:p>
            <a:pPr lvl="1"/>
            <a:r>
              <a:rPr lang="en-GB" dirty="0"/>
              <a:t>Mastering number </a:t>
            </a:r>
          </a:p>
          <a:p>
            <a:pPr lvl="1"/>
            <a:r>
              <a:rPr lang="en-GB" dirty="0"/>
              <a:t>Multiplication tables 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61848CE2-F925-4268-BF2E-8CCC7B5F7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E074C62-8454-4B8C-B76D-D2E5ABF503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6320571" y="2517912"/>
            <a:ext cx="4413690" cy="293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629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B6888B-1B8E-465C-A2B6-F54087AC1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9E60314-7E01-4673-A2FD-9FAB782CE8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Timetable </a:t>
            </a:r>
          </a:p>
          <a:p>
            <a:pPr lvl="1"/>
            <a:r>
              <a:rPr lang="en-GB" dirty="0"/>
              <a:t>Daily morning work; guided reading; English; Maths; Spellings; Handwriting</a:t>
            </a:r>
          </a:p>
          <a:p>
            <a:pPr lvl="1"/>
            <a:r>
              <a:rPr lang="en-GB" dirty="0"/>
              <a:t>PSHE; French; Mastery of Maths</a:t>
            </a:r>
          </a:p>
          <a:p>
            <a:pPr lvl="1"/>
            <a:r>
              <a:rPr lang="en-GB" dirty="0"/>
              <a:t>Daily collective worship/assemblies.</a:t>
            </a:r>
          </a:p>
          <a:p>
            <a:pPr lvl="1"/>
            <a:r>
              <a:rPr lang="en-GB" dirty="0"/>
              <a:t>Afternoons – </a:t>
            </a:r>
          </a:p>
          <a:p>
            <a:pPr lvl="2"/>
            <a:r>
              <a:rPr lang="en-GB" dirty="0"/>
              <a:t>Monday - Science and PE</a:t>
            </a:r>
          </a:p>
          <a:p>
            <a:pPr lvl="2"/>
            <a:r>
              <a:rPr lang="en-GB" dirty="0"/>
              <a:t>Tuesday - History/Geography</a:t>
            </a:r>
          </a:p>
          <a:p>
            <a:pPr lvl="2"/>
            <a:r>
              <a:rPr lang="en-GB" dirty="0"/>
              <a:t>Wednesday – Computing and Music</a:t>
            </a:r>
          </a:p>
          <a:p>
            <a:pPr lvl="2"/>
            <a:r>
              <a:rPr lang="en-GB" dirty="0"/>
              <a:t>Thursday – RE and PE</a:t>
            </a:r>
          </a:p>
          <a:p>
            <a:pPr lvl="2"/>
            <a:r>
              <a:rPr lang="en-GB" dirty="0"/>
              <a:t>Friday – Art/DT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D7B41638-62AE-42FD-856A-6745F6B78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6671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F382D2-BDC4-4963-98D2-416BA6F4D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87395F-F62D-4A0B-A8E1-B82F8D3776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Independence with belongings</a:t>
            </a:r>
          </a:p>
          <a:p>
            <a:r>
              <a:rPr lang="en-GB" dirty="0"/>
              <a:t>Independence and responsibility with letters especially sport ones</a:t>
            </a:r>
          </a:p>
          <a:p>
            <a:r>
              <a:rPr lang="en-GB" dirty="0"/>
              <a:t>8:50-9:05 daily morning work</a:t>
            </a:r>
          </a:p>
          <a:p>
            <a:r>
              <a:rPr lang="en-GB" dirty="0"/>
              <a:t>Excellence in behaviour linked to school values and leading by example</a:t>
            </a:r>
          </a:p>
          <a:p>
            <a:r>
              <a:rPr lang="en-GB" dirty="0"/>
              <a:t>Remembering belongings – reading book etc </a:t>
            </a:r>
          </a:p>
          <a:p>
            <a:r>
              <a:rPr lang="en-GB" dirty="0"/>
              <a:t>Focus on handwriting and presentation </a:t>
            </a:r>
          </a:p>
          <a:p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D0849A38-7496-4512-B6EE-BAADD6CC1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6410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CF5992-EB95-4902-92C7-144B110CB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 in Oak Class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BD46A24-D803-458E-BF68-B81CBF794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Daily reading</a:t>
            </a:r>
          </a:p>
          <a:p>
            <a:r>
              <a:rPr lang="en-GB" dirty="0"/>
              <a:t>Spellings – Monday test</a:t>
            </a:r>
          </a:p>
          <a:p>
            <a:r>
              <a:rPr lang="en-GB" dirty="0"/>
              <a:t>Multiplication tables </a:t>
            </a:r>
          </a:p>
          <a:p>
            <a:r>
              <a:rPr lang="en-GB" dirty="0"/>
              <a:t>Mathletics – Weekly work – Due Monday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CA973E13-8EB1-4B3C-9153-C898CE8D3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3744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406B40-3EC0-470E-8747-FECC56DCE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– Curriculum Coverage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95163D-644D-4524-A89D-709CEE44D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Maths</a:t>
            </a:r>
          </a:p>
          <a:p>
            <a:r>
              <a:rPr lang="en-GB" dirty="0"/>
              <a:t>White Rose Scheme – small steps; concrete – pictorial – abstract </a:t>
            </a:r>
          </a:p>
          <a:p>
            <a:r>
              <a:rPr lang="en-GB" dirty="0"/>
              <a:t>Teaching input matches children’s work</a:t>
            </a:r>
          </a:p>
          <a:p>
            <a:r>
              <a:rPr lang="en-GB" dirty="0"/>
              <a:t>Work becomes progressively harder and applies knowledge to problem solving</a:t>
            </a:r>
          </a:p>
          <a:p>
            <a:r>
              <a:rPr lang="en-GB" dirty="0"/>
              <a:t>Next day builds on previous small step</a:t>
            </a:r>
          </a:p>
          <a:p>
            <a:r>
              <a:rPr lang="en-GB" dirty="0"/>
              <a:t>Daily multiplication tables </a:t>
            </a:r>
            <a:r>
              <a:rPr lang="en-GB" dirty="0" smtClean="0"/>
              <a:t>work – Year </a:t>
            </a:r>
            <a:r>
              <a:rPr lang="en-GB" smtClean="0"/>
              <a:t>4 Statutory </a:t>
            </a:r>
            <a:r>
              <a:rPr lang="en-GB" dirty="0" smtClean="0"/>
              <a:t>Multiplication Check June 2025</a:t>
            </a:r>
            <a:endParaRPr lang="en-GB" dirty="0"/>
          </a:p>
          <a:p>
            <a:r>
              <a:rPr lang="en-GB" dirty="0"/>
              <a:t>Daily Flashback – learning more, remembering more</a:t>
            </a:r>
          </a:p>
          <a:p>
            <a:r>
              <a:rPr lang="en-GB" dirty="0"/>
              <a:t>Extras – LBQ; </a:t>
            </a:r>
            <a:r>
              <a:rPr lang="en-GB" dirty="0" err="1"/>
              <a:t>mathletics</a:t>
            </a:r>
            <a:r>
              <a:rPr lang="en-GB" dirty="0"/>
              <a:t>; additional problem solving </a:t>
            </a:r>
          </a:p>
          <a:p>
            <a:r>
              <a:rPr lang="en-GB" dirty="0"/>
              <a:t>Written calculations 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FC5DEA7A-6E47-4714-8D3F-145485D23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1653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3992F7-7CB1-45A6-840A-4B4B38EA0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– Curriculum Coverage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DECDE-9D27-428C-AC04-FD64C877B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u="sng" dirty="0"/>
              <a:t>Reading</a:t>
            </a:r>
          </a:p>
          <a:p>
            <a:r>
              <a:rPr lang="en-GB" dirty="0"/>
              <a:t>Reading </a:t>
            </a:r>
            <a:r>
              <a:rPr lang="en-GB" dirty="0" smtClean="0"/>
              <a:t>challenges in reading record books</a:t>
            </a:r>
            <a:endParaRPr lang="en-GB" dirty="0"/>
          </a:p>
          <a:p>
            <a:r>
              <a:rPr lang="en-GB" dirty="0"/>
              <a:t>Focus on wide selection of books</a:t>
            </a:r>
          </a:p>
          <a:p>
            <a:r>
              <a:rPr lang="en-GB" dirty="0"/>
              <a:t>Reading for sustained periods of time</a:t>
            </a:r>
          </a:p>
          <a:p>
            <a:r>
              <a:rPr lang="en-GB" dirty="0"/>
              <a:t>Reading aloud with expression and fluency </a:t>
            </a:r>
          </a:p>
          <a:p>
            <a:r>
              <a:rPr lang="en-GB" dirty="0"/>
              <a:t>Daily guided reading – inference; analysis of author’s choice of words etc; comprehension </a:t>
            </a:r>
          </a:p>
          <a:p>
            <a:r>
              <a:rPr lang="en-GB" dirty="0"/>
              <a:t>Vocabulary </a:t>
            </a:r>
          </a:p>
          <a:p>
            <a:r>
              <a:rPr lang="en-GB" dirty="0"/>
              <a:t>Class reading area</a:t>
            </a:r>
          </a:p>
          <a:p>
            <a:r>
              <a:rPr lang="en-GB" dirty="0"/>
              <a:t>Library – school and </a:t>
            </a:r>
            <a:r>
              <a:rPr lang="en-GB" dirty="0" err="1"/>
              <a:t>Parbold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6ABC9D59-AFE3-4CFE-BA91-46423DC0F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045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F3F4C6-AEE3-49C0-AF45-8D925B7A0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– Curriculum Coverage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545EFB-A31E-46ED-BDF9-992870DF0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/>
              <a:t>Writing </a:t>
            </a:r>
          </a:p>
          <a:p>
            <a:pPr lvl="1"/>
            <a:r>
              <a:rPr lang="en-GB" dirty="0"/>
              <a:t>Cover a range of genres over the year </a:t>
            </a:r>
          </a:p>
          <a:p>
            <a:pPr lvl="1"/>
            <a:r>
              <a:rPr lang="en-GB" dirty="0"/>
              <a:t>Based around a book or writing for a purpose</a:t>
            </a:r>
          </a:p>
          <a:p>
            <a:pPr lvl="1"/>
            <a:r>
              <a:rPr lang="en-GB" dirty="0"/>
              <a:t>Start with analysis of text</a:t>
            </a:r>
          </a:p>
          <a:p>
            <a:pPr lvl="1"/>
            <a:r>
              <a:rPr lang="en-GB" dirty="0"/>
              <a:t>Grammar work linked to text type </a:t>
            </a:r>
          </a:p>
          <a:p>
            <a:pPr lvl="1"/>
            <a:r>
              <a:rPr lang="en-GB" dirty="0"/>
              <a:t>Examine vocabulary</a:t>
            </a:r>
          </a:p>
          <a:p>
            <a:pPr lvl="1"/>
            <a:r>
              <a:rPr lang="en-GB" dirty="0"/>
              <a:t>Create success criteria based on IACW</a:t>
            </a:r>
          </a:p>
          <a:p>
            <a:pPr lvl="1"/>
            <a:r>
              <a:rPr lang="en-GB" dirty="0"/>
              <a:t>Basics must be correct </a:t>
            </a:r>
          </a:p>
          <a:p>
            <a:pPr lvl="1"/>
            <a:r>
              <a:rPr lang="en-GB" dirty="0"/>
              <a:t>Independent write</a:t>
            </a:r>
          </a:p>
          <a:p>
            <a:pPr lvl="1"/>
            <a:r>
              <a:rPr lang="en-GB" dirty="0"/>
              <a:t>Editing – focus </a:t>
            </a:r>
          </a:p>
          <a:p>
            <a:pPr lvl="1"/>
            <a:r>
              <a:rPr lang="en-GB" dirty="0"/>
              <a:t>Improved write</a:t>
            </a:r>
          </a:p>
          <a:p>
            <a:pPr lvl="1"/>
            <a:r>
              <a:rPr lang="en-GB" dirty="0"/>
              <a:t>Star Write 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A861BBFB-9966-44E6-BDBB-80CF77CE8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8695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BEDAB6-E2C3-45C4-85D7-F976B6B90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– Curriculum Coverage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FD876D-4081-4713-82FE-4348C26A5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Spelling:</a:t>
            </a:r>
          </a:p>
          <a:p>
            <a:r>
              <a:rPr lang="en-GB" dirty="0"/>
              <a:t>Teaching input Monday</a:t>
            </a:r>
          </a:p>
          <a:p>
            <a:r>
              <a:rPr lang="en-GB" dirty="0"/>
              <a:t>Time to practise – daily and set time during the week</a:t>
            </a:r>
          </a:p>
          <a:p>
            <a:r>
              <a:rPr lang="en-GB" dirty="0"/>
              <a:t>Must practise at home – all on </a:t>
            </a:r>
            <a:r>
              <a:rPr lang="en-GB" dirty="0" err="1"/>
              <a:t>Showbie</a:t>
            </a:r>
            <a:endParaRPr lang="en-GB" dirty="0"/>
          </a:p>
          <a:p>
            <a:r>
              <a:rPr lang="en-GB" dirty="0"/>
              <a:t>Handwriting </a:t>
            </a:r>
            <a:r>
              <a:rPr lang="en-GB" dirty="0" smtClean="0"/>
              <a:t>practice </a:t>
            </a:r>
            <a:endParaRPr lang="en-GB" dirty="0"/>
          </a:p>
          <a:p>
            <a:r>
              <a:rPr lang="en-GB" dirty="0"/>
              <a:t>Activities on </a:t>
            </a:r>
            <a:r>
              <a:rPr lang="en-GB" dirty="0" err="1"/>
              <a:t>Showbie</a:t>
            </a:r>
            <a:r>
              <a:rPr lang="en-GB" dirty="0"/>
              <a:t> </a:t>
            </a:r>
          </a:p>
          <a:p>
            <a:r>
              <a:rPr lang="en-GB" dirty="0"/>
              <a:t>No Nonsense spelling strategies </a:t>
            </a:r>
          </a:p>
          <a:p>
            <a:r>
              <a:rPr lang="en-GB" dirty="0" smtClean="0"/>
              <a:t>Y3/4 and Y5/6 </a:t>
            </a:r>
            <a:r>
              <a:rPr lang="en-GB" dirty="0"/>
              <a:t>statutory words </a:t>
            </a:r>
            <a:r>
              <a:rPr lang="en-GB" dirty="0" smtClean="0"/>
              <a:t>lists  </a:t>
            </a:r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27E1360E-9201-4845-9998-7D3C47C49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5496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C4BB64-4662-41C8-B36D-8BB6E4B54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 Class – Ways to support parents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90AA990-FA4E-4BB2-B00E-9470FDD22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Online Safety – guide and how we teach it in school </a:t>
            </a:r>
          </a:p>
          <a:p>
            <a:r>
              <a:rPr lang="en-GB" dirty="0"/>
              <a:t>SATS meeting early Spring Term for Y6</a:t>
            </a:r>
          </a:p>
          <a:p>
            <a:r>
              <a:rPr lang="en-GB" dirty="0"/>
              <a:t>Written calculation policy and small steps for maths on website </a:t>
            </a:r>
          </a:p>
          <a:p>
            <a:r>
              <a:rPr lang="en-GB" dirty="0" smtClean="0"/>
              <a:t>Recommended </a:t>
            </a:r>
            <a:r>
              <a:rPr lang="en-GB" dirty="0"/>
              <a:t>reads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2898346A-8D31-4E4F-8030-F6DF7AA4C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353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3EBE74-3EE9-4029-9BF7-51D8DE55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together with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4E213D-54DC-4627-B572-C2FC0B234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Class email		oakclass@richarddurnings.lancs.sch.uk</a:t>
            </a:r>
          </a:p>
          <a:p>
            <a:r>
              <a:rPr lang="en-GB" dirty="0"/>
              <a:t>Daily contact - after school once we have seen the children out or phone school to arrange an appointment.</a:t>
            </a:r>
          </a:p>
          <a:p>
            <a:r>
              <a:rPr lang="en-GB" dirty="0"/>
              <a:t>Sooner rather than later!</a:t>
            </a:r>
          </a:p>
          <a:p>
            <a:r>
              <a:rPr lang="en-GB" dirty="0"/>
              <a:t>Parents Evening </a:t>
            </a:r>
          </a:p>
          <a:p>
            <a:r>
              <a:rPr lang="en-GB" dirty="0"/>
              <a:t>Family morning/afternoon each term – see the books and activities </a:t>
            </a:r>
          </a:p>
          <a:p>
            <a:r>
              <a:rPr lang="en-GB" dirty="0"/>
              <a:t>Class page on website curriculum content etc </a:t>
            </a:r>
          </a:p>
          <a:p>
            <a:r>
              <a:rPr lang="en-GB" dirty="0"/>
              <a:t>Y6 SATS meeting early Spring Term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Any questions?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Thank you so much for coming today. 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xmlns="" id="{1BD90DF1-201B-47F0-9581-7F70706BC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47476" y="230188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4478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567656f-dbf7-4fd5-bf0d-12cb4692bde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FAE9093CB4F94D881D2BF3F6976714" ma:contentTypeVersion="16" ma:contentTypeDescription="Create a new document." ma:contentTypeScope="" ma:versionID="fed3f82b90678dcd2bbcc291631e7931">
  <xsd:schema xmlns:xsd="http://www.w3.org/2001/XMLSchema" xmlns:xs="http://www.w3.org/2001/XMLSchema" xmlns:p="http://schemas.microsoft.com/office/2006/metadata/properties" xmlns:ns3="c567656f-dbf7-4fd5-bf0d-12cb4692bdeb" xmlns:ns4="79c899e6-e46d-4c6a-b6c1-b938a2057dcb" targetNamespace="http://schemas.microsoft.com/office/2006/metadata/properties" ma:root="true" ma:fieldsID="cfab449eb92f4c5cdf83b1027c7104c3" ns3:_="" ns4:_="">
    <xsd:import namespace="c567656f-dbf7-4fd5-bf0d-12cb4692bdeb"/>
    <xsd:import namespace="79c899e6-e46d-4c6a-b6c1-b938a2057d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67656f-dbf7-4fd5-bf0d-12cb4692bd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c899e6-e46d-4c6a-b6c1-b938a2057dc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2786A16-A729-40EF-BD29-A8522E44A403}">
  <ds:schemaRefs>
    <ds:schemaRef ds:uri="http://purl.org/dc/terms/"/>
    <ds:schemaRef ds:uri="http://www.w3.org/XML/1998/namespace"/>
    <ds:schemaRef ds:uri="79c899e6-e46d-4c6a-b6c1-b938a2057dcb"/>
    <ds:schemaRef ds:uri="http://purl.org/dc/dcmitype/"/>
    <ds:schemaRef ds:uri="http://schemas.microsoft.com/office/2006/metadata/properties"/>
    <ds:schemaRef ds:uri="http://schemas.microsoft.com/office/2006/documentManagement/types"/>
    <ds:schemaRef ds:uri="c567656f-dbf7-4fd5-bf0d-12cb4692bdeb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5939212B-1DE4-472B-9819-1526125373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67656f-dbf7-4fd5-bf0d-12cb4692bdeb"/>
    <ds:schemaRef ds:uri="79c899e6-e46d-4c6a-b6c1-b938a2057d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E86D419-7DA6-4C7B-89CB-C6D50E61C9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510</Words>
  <Application>Microsoft Office PowerPoint</Application>
  <PresentationFormat>Custom</PresentationFormat>
  <Paragraphs>120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Curriculum Workshop for Parents</vt:lpstr>
      <vt:lpstr>Agenda</vt:lpstr>
      <vt:lpstr>Slide 3</vt:lpstr>
      <vt:lpstr>Our School Values </vt:lpstr>
      <vt:lpstr>    Maintaining a Curriculum and Culture of Excellence  </vt:lpstr>
      <vt:lpstr>Maintaining a Curriculum and Culture of Excellence</vt:lpstr>
      <vt:lpstr>Maintaining a Curriculum and Culture of Excellence</vt:lpstr>
      <vt:lpstr>Oak Class </vt:lpstr>
      <vt:lpstr>Oak Class Expectations</vt:lpstr>
      <vt:lpstr>Homework in Oak Class </vt:lpstr>
      <vt:lpstr>Oak Class – Curriculum Coverage</vt:lpstr>
      <vt:lpstr>Oak Class – Curriculum Coverage</vt:lpstr>
      <vt:lpstr>Oak Class – Curriculum Coverage</vt:lpstr>
      <vt:lpstr>Oak Class – Curriculum Coverage</vt:lpstr>
      <vt:lpstr>Oak Class – Ways to support parents </vt:lpstr>
      <vt:lpstr>Working together with parents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Workshop for Parents</dc:title>
  <dc:creator>Teacher</dc:creator>
  <cp:lastModifiedBy>customer1</cp:lastModifiedBy>
  <cp:revision>9</cp:revision>
  <dcterms:created xsi:type="dcterms:W3CDTF">2023-09-05T19:21:38Z</dcterms:created>
  <dcterms:modified xsi:type="dcterms:W3CDTF">2024-09-15T10:02:12Z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0x01010033FAE9093CB4F94D881D2BF3F6976714</vt:lpwstr>
  </property>
</Properties>
</file>