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70" r:id="rId4"/>
    <p:sldId id="271" r:id="rId5"/>
    <p:sldId id="272" r:id="rId6"/>
    <p:sldId id="273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7" r:id="rId17"/>
    <p:sldId id="268" r:id="rId18"/>
    <p:sldId id="266" r:id="rId1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ile-of-five-books-51342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writing.sv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sapphireclass@richarddurnings.lancs.sch.uk" TargetMode="Externa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630B6-016B-4238-80CD-EEE88D01B2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CurriCULUM</a:t>
            </a:r>
            <a:r>
              <a:rPr lang="en-GB" dirty="0"/>
              <a:t> EYFS Workshop MEETING 2023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4746FE-A368-48D3-9E6F-E84CD14CE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8734" y="3952461"/>
            <a:ext cx="8689976" cy="1371599"/>
          </a:xfrm>
        </p:spPr>
        <p:txBody>
          <a:bodyPr>
            <a:noAutofit/>
          </a:bodyPr>
          <a:lstStyle/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2" descr="Abc Alphabet Letters - Alphabet Letters Clip Art - Free Transparent PNG  Clipart Images Download">
            <a:extLst>
              <a:ext uri="{FF2B5EF4-FFF2-40B4-BE49-F238E27FC236}">
                <a16:creationId xmlns:a16="http://schemas.microsoft.com/office/drawing/2014/main" id="{FF6DD46E-4888-4564-8BD5-64D874FAB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87" y="346628"/>
            <a:ext cx="3086100" cy="19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ree Numbers, Download Free Numbers png images, Free ClipArts on Clipart  Library">
            <a:extLst>
              <a:ext uri="{FF2B5EF4-FFF2-40B4-BE49-F238E27FC236}">
                <a16:creationId xmlns:a16="http://schemas.microsoft.com/office/drawing/2014/main" id="{5CC21420-8CBC-4B68-ADF5-1901B0D0E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16" y="4604922"/>
            <a:ext cx="31813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chool logo - Sept 17">
            <a:extLst>
              <a:ext uri="{FF2B5EF4-FFF2-40B4-BE49-F238E27FC236}">
                <a16:creationId xmlns:a16="http://schemas.microsoft.com/office/drawing/2014/main" id="{45617CF7-8C53-47B6-8DB0-E2A90E8FC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7632" y="259555"/>
            <a:ext cx="1797533" cy="1797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4453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FA41E-6714-4029-8CDA-529C213D3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Agenda            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12BF0-0B99-4E19-83F9-7B7B9AC45C9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School Curriculum Drivers</a:t>
            </a:r>
          </a:p>
          <a:p>
            <a:r>
              <a:rPr lang="en-GB" dirty="0"/>
              <a:t>School Values</a:t>
            </a:r>
          </a:p>
          <a:p>
            <a:r>
              <a:rPr lang="en-GB" dirty="0"/>
              <a:t>Maintaining a Curriculum and Culture of Excellence </a:t>
            </a:r>
          </a:p>
          <a:p>
            <a:pPr lvl="1"/>
            <a:r>
              <a:rPr lang="en-GB" dirty="0"/>
              <a:t>Reading</a:t>
            </a:r>
          </a:p>
          <a:p>
            <a:pPr lvl="1"/>
            <a:r>
              <a:rPr lang="en-GB" dirty="0"/>
              <a:t>Handwriting and Presentation</a:t>
            </a:r>
          </a:p>
          <a:p>
            <a:pPr lvl="1"/>
            <a:r>
              <a:rPr lang="en-GB" dirty="0"/>
              <a:t>I Am A Clever Writer</a:t>
            </a:r>
          </a:p>
          <a:p>
            <a:pPr lvl="1"/>
            <a:r>
              <a:rPr lang="en-GB" dirty="0"/>
              <a:t>Mastery of Maths</a:t>
            </a:r>
          </a:p>
          <a:p>
            <a:r>
              <a:rPr lang="en-GB" dirty="0"/>
              <a:t>Class Workshops</a:t>
            </a:r>
          </a:p>
          <a:p>
            <a:pPr lvl="1"/>
            <a:r>
              <a:rPr lang="en-GB" dirty="0"/>
              <a:t>Class routine and expectations</a:t>
            </a:r>
          </a:p>
          <a:p>
            <a:pPr lvl="1"/>
            <a:r>
              <a:rPr lang="en-GB" dirty="0"/>
              <a:t>Homework</a:t>
            </a:r>
          </a:p>
          <a:p>
            <a:pPr lvl="1"/>
            <a:r>
              <a:rPr lang="en-GB" dirty="0"/>
              <a:t>Curriculum Coverage in reading, writing and maths</a:t>
            </a:r>
          </a:p>
          <a:p>
            <a:pPr lvl="1"/>
            <a:r>
              <a:rPr lang="en-GB" dirty="0"/>
              <a:t>Supporting parents</a:t>
            </a:r>
          </a:p>
          <a:p>
            <a:endParaRPr lang="en-GB" dirty="0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0CEE5F85-B82D-45A6-96E5-05BBBA3C9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963" y="611892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957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E4BA7-6D60-41A0-9963-D2DD41AAB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4BD09-4AE3-4A71-8F4D-E1BA1E7DC5F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000F2A-0DC6-4E53-BE33-950B97FA7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150" y="291548"/>
            <a:ext cx="10364450" cy="628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59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B4FAE-5156-47CD-9D8B-00164D20A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School Values                 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C3E3D73-D6A8-402C-BE0A-B7A612E3B95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431234" y="2597426"/>
            <a:ext cx="8958469" cy="1905578"/>
          </a:xfrm>
          <a:prstGeom prst="rect">
            <a:avLst/>
          </a:prstGeom>
        </p:spPr>
      </p:pic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3BFB16D5-46A3-49C7-9286-0484217B0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407" y="34866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9247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8AB1E-1C91-4CFA-8913-F2B4D7EC4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Maintaining a Curriculum &amp; Culture of excellence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B7FEA-FD5B-4C57-8E45-60C18D34190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Reading – help us give our children “super powers”</a:t>
            </a:r>
          </a:p>
          <a:p>
            <a:pPr lvl="1"/>
            <a:r>
              <a:rPr lang="en-GB" dirty="0"/>
              <a:t>Impact on vocabulary</a:t>
            </a:r>
          </a:p>
          <a:p>
            <a:pPr lvl="1"/>
            <a:r>
              <a:rPr lang="en-GB" dirty="0"/>
              <a:t>Impact on knowledge</a:t>
            </a:r>
          </a:p>
          <a:p>
            <a:pPr lvl="1"/>
            <a:r>
              <a:rPr lang="en-GB" dirty="0"/>
              <a:t>Developing the whole child</a:t>
            </a:r>
          </a:p>
          <a:p>
            <a:pPr lvl="1"/>
            <a:r>
              <a:rPr lang="en-GB" dirty="0"/>
              <a:t>Impact on writing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BC6847-4582-4CEA-B900-5117B9507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47722" y="3177209"/>
            <a:ext cx="3697356" cy="277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13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E274E-2EC2-4AC6-82AF-0F39430E4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Maintaining a curriculum &amp; Culture of excellence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B3925-E694-400A-8CA6-E9E6F884664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I Am a Clever Writer</a:t>
            </a:r>
          </a:p>
          <a:p>
            <a:pPr lvl="1"/>
            <a:r>
              <a:rPr lang="en-GB" dirty="0"/>
              <a:t>Structure</a:t>
            </a:r>
          </a:p>
          <a:p>
            <a:pPr lvl="1"/>
            <a:r>
              <a:rPr lang="en-GB" dirty="0"/>
              <a:t>Success Criteria</a:t>
            </a:r>
          </a:p>
          <a:p>
            <a:pPr lvl="1"/>
            <a:r>
              <a:rPr lang="en-GB" dirty="0"/>
              <a:t>Progressive each term to help prevent cognitive overload</a:t>
            </a:r>
          </a:p>
          <a:p>
            <a:pPr lvl="1"/>
            <a:r>
              <a:rPr lang="en-GB" dirty="0"/>
              <a:t>Links grammar with writing</a:t>
            </a:r>
          </a:p>
          <a:p>
            <a:pPr lvl="1"/>
            <a:r>
              <a:rPr lang="en-GB" dirty="0"/>
              <a:t>Star Write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815172-9206-4931-B4D3-B49740D56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30956" y="3935896"/>
            <a:ext cx="3694043" cy="172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746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3A4E7-2822-4FC1-8361-B8D19936A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5936975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NEW PHONICS SCHEME</a:t>
            </a: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r>
              <a:rPr lang="en-GB" sz="3100" u="sng" dirty="0">
                <a:latin typeface="Tw Cen MT" panose="020B0602020104020603" pitchFamily="34" charset="0"/>
              </a:rPr>
              <a:t>PHONICS SCHEME -OXFORD OWLS </a:t>
            </a:r>
            <a:br>
              <a:rPr lang="en-GB" sz="3100" u="sng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Essential Letters and Sounds…</a:t>
            </a:r>
            <a:br>
              <a:rPr lang="en-GB" sz="3100" dirty="0">
                <a:latin typeface="Tw Cen MT" panose="020B0602020104020603" pitchFamily="34" charset="0"/>
              </a:rPr>
            </a:b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 is delivered to the whole class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*Reviews sounds learnt previously 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*NEW GRAPHEME IS TAUGHT EVERY DAY-SHARE CHART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*combines continuous and reactive assessment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*supports To ensure the lowest attaining 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*children keep up rather than catch up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*provides immediate, in the lesson intervention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supports Reading –Share Books </a:t>
            </a:r>
            <a:br>
              <a:rPr lang="en-GB" sz="3100" dirty="0">
                <a:latin typeface="Tw Cen MT" panose="020B0602020104020603" pitchFamily="34" charset="0"/>
              </a:rPr>
            </a:br>
            <a:r>
              <a:rPr lang="en-GB" sz="3100" dirty="0">
                <a:latin typeface="Tw Cen MT" panose="020B0602020104020603" pitchFamily="34" charset="0"/>
              </a:rPr>
              <a:t>*ACTIVITY BOOK </a:t>
            </a:r>
            <a:r>
              <a:rPr lang="en-GB" sz="3100" dirty="0" err="1">
                <a:latin typeface="Tw Cen MT" panose="020B0602020104020603" pitchFamily="34" charset="0"/>
              </a:rPr>
              <a:t>tO</a:t>
            </a:r>
            <a:r>
              <a:rPr lang="en-GB" sz="3100" dirty="0">
                <a:latin typeface="Tw Cen MT" panose="020B0602020104020603" pitchFamily="34" charset="0"/>
              </a:rPr>
              <a:t> COMPLETE EACH DAY -SHARE</a:t>
            </a:r>
            <a:br>
              <a:rPr lang="en-GB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851586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E9AB3-6B00-4E1F-93A4-7DB91C5D9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5579166"/>
          </a:xfrm>
        </p:spPr>
        <p:txBody>
          <a:bodyPr>
            <a:normAutofit fontScale="90000"/>
          </a:bodyPr>
          <a:lstStyle/>
          <a:p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r>
              <a:rPr lang="en-GB" u="sng" dirty="0"/>
              <a:t>READING </a:t>
            </a:r>
            <a:br>
              <a:rPr lang="en-GB" u="sng" dirty="0"/>
            </a:br>
            <a:br>
              <a:rPr lang="en-GB" u="sng" dirty="0"/>
            </a:br>
            <a:br>
              <a:rPr lang="en-GB" dirty="0"/>
            </a:br>
            <a:r>
              <a:rPr lang="en-GB" dirty="0"/>
              <a:t>*SUPPORT AT HOME BY REPEATING THE SHARED READING BOOK &amp; PHONICS BOOK SENT HOME ON A MONDAY</a:t>
            </a:r>
            <a:br>
              <a:rPr lang="en-GB" dirty="0"/>
            </a:br>
            <a:r>
              <a:rPr lang="en-GB" dirty="0"/>
              <a:t>*READING EGGS –CHILDREN </a:t>
            </a:r>
            <a:r>
              <a:rPr lang="en-GB" dirty="0" err="1"/>
              <a:t>cAN</a:t>
            </a:r>
            <a:r>
              <a:rPr lang="en-GB" dirty="0"/>
              <a:t> GO ON THE GAMES/ ACTIVITIES TO SUPPORT THEIR PHONICS AND READING </a:t>
            </a:r>
            <a:br>
              <a:rPr lang="en-GB" dirty="0"/>
            </a:br>
            <a:r>
              <a:rPr lang="en-GB" dirty="0"/>
              <a:t>*READING CHALLENGE CARDS –TOKENS EACH THURSDAY</a:t>
            </a:r>
            <a:br>
              <a:rPr lang="en-GB" dirty="0"/>
            </a:br>
            <a:r>
              <a:rPr lang="en-GB" dirty="0"/>
              <a:t>CELEBRATE A LOVE OF READING</a:t>
            </a:r>
            <a:br>
              <a:rPr lang="en-GB" dirty="0"/>
            </a:br>
            <a:r>
              <a:rPr lang="en-GB" dirty="0"/>
              <a:t>*We hear the children read a few times a week  </a:t>
            </a:r>
            <a:br>
              <a:rPr lang="en-GB" dirty="0"/>
            </a:br>
            <a:r>
              <a:rPr lang="en-GB" dirty="0"/>
              <a:t>*</a:t>
            </a:r>
            <a:r>
              <a:rPr lang="en-GB" dirty="0" err="1"/>
              <a:t>CURl</a:t>
            </a:r>
            <a:r>
              <a:rPr lang="en-GB" dirty="0"/>
              <a:t> Up &amp; Read on a Friday </a:t>
            </a:r>
            <a:br>
              <a:rPr lang="en-GB" dirty="0"/>
            </a:br>
            <a:r>
              <a:rPr lang="en-GB" dirty="0"/>
              <a:t>*Trips to the library </a:t>
            </a:r>
            <a:br>
              <a:rPr lang="en-GB" dirty="0"/>
            </a:br>
            <a:r>
              <a:rPr lang="en-GB" dirty="0"/>
              <a:t>*Vocabulary 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endParaRPr lang="en-GB" dirty="0"/>
          </a:p>
        </p:txBody>
      </p:sp>
      <p:pic>
        <p:nvPicPr>
          <p:cNvPr id="4" name="Picture 3" descr="Free eBook library | Oxford Owl from Oxford University Press">
            <a:extLst>
              <a:ext uri="{FF2B5EF4-FFF2-40B4-BE49-F238E27FC236}">
                <a16:creationId xmlns:a16="http://schemas.microsoft.com/office/drawing/2014/main" id="{CC78DABE-DC09-44AA-93C1-FC29CAFD2F3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214" y="5115339"/>
            <a:ext cx="2860040" cy="12324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123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24FFDC-C9FA-47C1-9446-C01ADABC98E5}"/>
              </a:ext>
            </a:extLst>
          </p:cNvPr>
          <p:cNvSpPr/>
          <p:nvPr/>
        </p:nvSpPr>
        <p:spPr>
          <a:xfrm>
            <a:off x="4282651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/>
              <a:t> </a:t>
            </a: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ED9117-632E-4E05-83FD-C699C1865B3F}"/>
              </a:ext>
            </a:extLst>
          </p:cNvPr>
          <p:cNvSpPr/>
          <p:nvPr/>
        </p:nvSpPr>
        <p:spPr>
          <a:xfrm>
            <a:off x="2822712" y="843677"/>
            <a:ext cx="7341705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u="sng" dirty="0">
                <a:latin typeface="Tw Cen MT" panose="020B0602020104020603" pitchFamily="34" charset="0"/>
              </a:rPr>
              <a:t>LITERACY</a:t>
            </a:r>
          </a:p>
          <a:p>
            <a:pPr algn="ctr"/>
            <a:r>
              <a:rPr lang="en-GB" sz="2800" u="sng" dirty="0">
                <a:latin typeface="Tw Cen MT" panose="020B0602020104020603" pitchFamily="34" charset="0"/>
              </a:rPr>
              <a:t>WRITING &amp; I AM A CLEVER WRITER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ENCOURAGING ALL WRITING TO BE THE </a:t>
            </a:r>
            <a:r>
              <a:rPr lang="en-GB" sz="2800" u="sng" dirty="0">
                <a:latin typeface="Tw Cen MT" panose="020B0602020104020603" pitchFamily="34" charset="0"/>
              </a:rPr>
              <a:t>BEST</a:t>
            </a:r>
            <a:br>
              <a:rPr lang="en-GB" sz="2800" u="sng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*FORMING LOWER-CASE AND CAPITAL LETTERS CORRECTLY 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*WRITING NAMES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*WRITING WORDS &amp; HEARING SOUNDS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*WRITING SHORT SENTENCES USING LETTER-SOUND CORRESPONDENCES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*USING NEW VOCABULARY 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*USING A CAPITAL LETTER AND FULL STOP 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*RE-READING WHAT THEY HAVE WRITTEN TO CHECK IT MAKES SENSE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337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C9491-5B3B-49C8-992F-07271F47F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92766"/>
            <a:ext cx="10364452" cy="3511826"/>
          </a:xfrm>
        </p:spPr>
        <p:txBody>
          <a:bodyPr/>
          <a:lstStyle/>
          <a:p>
            <a:r>
              <a:rPr lang="en-GB" u="sng" dirty="0">
                <a:latin typeface="Tw Cen MT" panose="020B0602020104020603" pitchFamily="34" charset="0"/>
              </a:rPr>
              <a:t>I AM A CLEVER WRITER BECAUSE………</a:t>
            </a:r>
            <a:br>
              <a:rPr lang="en-GB" u="sng" dirty="0">
                <a:latin typeface="Tw Cen MT" panose="020B0602020104020603" pitchFamily="34" charset="0"/>
              </a:rPr>
            </a:br>
            <a:r>
              <a:rPr lang="en-GB" dirty="0">
                <a:latin typeface="Tw Cen MT" panose="020B0602020104020603" pitchFamily="34" charset="0"/>
              </a:rPr>
              <a:t>*</a:t>
            </a:r>
            <a:r>
              <a:rPr lang="en-GB" dirty="0" err="1">
                <a:latin typeface="Tw Cen MT" panose="020B0602020104020603" pitchFamily="34" charset="0"/>
              </a:rPr>
              <a:t>ReMINDERS</a:t>
            </a:r>
            <a:r>
              <a:rPr lang="en-GB" dirty="0">
                <a:latin typeface="Tw Cen MT" panose="020B0602020104020603" pitchFamily="34" charset="0"/>
              </a:rPr>
              <a:t> – I have USED MY CAPITAL LETTERS, I HAVE USED MY FINGER SPACES, I HAVE REMEMBERED MY Full STOP At the End of a SENTENCE</a:t>
            </a:r>
            <a:br>
              <a:rPr lang="en-GB" dirty="0">
                <a:latin typeface="Tw Cen MT" panose="020B0602020104020603" pitchFamily="34" charset="0"/>
              </a:rPr>
            </a:br>
            <a:endParaRPr lang="en-GB" dirty="0"/>
          </a:p>
        </p:txBody>
      </p:sp>
      <p:pic>
        <p:nvPicPr>
          <p:cNvPr id="1026" name="Picture 2" descr="Abc Alphabet Letters - Alphabet Letters Clip Art - Free Transparent PNG  Clipart Images Download">
            <a:extLst>
              <a:ext uri="{FF2B5EF4-FFF2-40B4-BE49-F238E27FC236}">
                <a16:creationId xmlns:a16="http://schemas.microsoft.com/office/drawing/2014/main" id="{26D7F13F-1C16-4662-B65B-D26832EC5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604591"/>
            <a:ext cx="3086100" cy="19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eaching Full Stops | Why Do We Use Full Stops?">
            <a:extLst>
              <a:ext uri="{FF2B5EF4-FFF2-40B4-BE49-F238E27FC236}">
                <a16:creationId xmlns:a16="http://schemas.microsoft.com/office/drawing/2014/main" id="{86F25906-E3FC-470C-B55C-630C24DE5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452" y="2888974"/>
            <a:ext cx="3233531" cy="206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at are Finger Spaces? | Twinkl Teaching Wiki">
            <a:extLst>
              <a:ext uri="{FF2B5EF4-FFF2-40B4-BE49-F238E27FC236}">
                <a16:creationId xmlns:a16="http://schemas.microsoft.com/office/drawing/2014/main" id="{AE5F07AE-0252-4D17-BA1E-43BF769EF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609" y="5234610"/>
            <a:ext cx="2782956" cy="162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595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C428E32-FAB9-444D-8640-992D4D729069}"/>
              </a:ext>
            </a:extLst>
          </p:cNvPr>
          <p:cNvSpPr/>
          <p:nvPr/>
        </p:nvSpPr>
        <p:spPr>
          <a:xfrm>
            <a:off x="1824608" y="376497"/>
            <a:ext cx="83765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u="sng" dirty="0">
                <a:latin typeface="Tw Cen MT" panose="020B0602020104020603" pitchFamily="34" charset="0"/>
              </a:rPr>
              <a:t>SUPPORTING WRITING AT HOME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*LOTS OF OPPORTUNITIES TO WRITE LETTERS &amp; NAMES 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*WRITING CARDS 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*WRITING LETTERS TO FAVOURITE STORY CHARACTER OR TO SANTA</a:t>
            </a:r>
            <a:r>
              <a:rPr lang="en-GB" sz="2800" u="sng" dirty="0">
                <a:latin typeface="Tw Cen MT" panose="020B0602020104020603" pitchFamily="34" charset="0"/>
              </a:rPr>
              <a:t> </a:t>
            </a:r>
          </a:p>
          <a:p>
            <a:pPr algn="ctr"/>
            <a:r>
              <a:rPr lang="en-GB" sz="2800" dirty="0">
                <a:latin typeface="Tw Cen MT" panose="020B0602020104020603" pitchFamily="34" charset="0"/>
              </a:rPr>
              <a:t>*LOTS OF EXCITING WRITING RESOURCES </a:t>
            </a:r>
          </a:p>
          <a:p>
            <a:pPr algn="ctr"/>
            <a:endParaRPr lang="en-GB" sz="2800" u="sng" dirty="0">
              <a:latin typeface="Tw Cen MT" panose="020B0602020104020603" pitchFamily="34" charset="0"/>
            </a:endParaRPr>
          </a:p>
          <a:p>
            <a:pPr algn="ctr"/>
            <a:endParaRPr lang="en-GB" sz="2800" u="sng" dirty="0">
              <a:latin typeface="Tw Cen MT" panose="020B0602020104020603" pitchFamily="34" charset="0"/>
            </a:endParaRPr>
          </a:p>
          <a:p>
            <a:pPr algn="ctr"/>
            <a:endParaRPr lang="en-GB" sz="2800" u="sng" dirty="0">
              <a:latin typeface="Tw Cen MT" panose="020B0602020104020603" pitchFamily="34" charset="0"/>
            </a:endParaRPr>
          </a:p>
          <a:p>
            <a:pPr algn="ctr"/>
            <a:endParaRPr lang="en-GB" sz="2800" u="sng" dirty="0">
              <a:latin typeface="Tw Cen MT" panose="020B0602020104020603" pitchFamily="34" charset="0"/>
            </a:endParaRPr>
          </a:p>
        </p:txBody>
      </p:sp>
      <p:pic>
        <p:nvPicPr>
          <p:cNvPr id="3076" name="Picture 4" descr="Letters to Santa - YWCA Westfield">
            <a:extLst>
              <a:ext uri="{FF2B5EF4-FFF2-40B4-BE49-F238E27FC236}">
                <a16:creationId xmlns:a16="http://schemas.microsoft.com/office/drawing/2014/main" id="{BFF06533-3D5C-4285-BAF5-45F3CD023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679" y="3207026"/>
            <a:ext cx="6520068" cy="34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848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75AD3-C7B6-4C13-99EB-B9FCF68F4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763" y="1178964"/>
            <a:ext cx="10658341" cy="3122519"/>
          </a:xfrm>
        </p:spPr>
        <p:txBody>
          <a:bodyPr>
            <a:normAutofit fontScale="90000"/>
          </a:bodyPr>
          <a:lstStyle/>
          <a:p>
            <a:r>
              <a:rPr lang="en-GB" sz="2800" u="sng" dirty="0">
                <a:latin typeface="Tw Cen MT" panose="020B0602020104020603" pitchFamily="34" charset="0"/>
              </a:rPr>
              <a:t>MATHS </a:t>
            </a:r>
            <a:br>
              <a:rPr lang="en-GB" sz="2800" u="sng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We use the white rose scheme which has a range of lovely activities &amp;  introduces the children to lots of  Mathematical vocabulary  </a:t>
            </a:r>
            <a:br>
              <a:rPr lang="en-GB" sz="2800" u="sng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*Counting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*COUNTING BEYOND 10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*COMPARING NUMBERS 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*One MORE THAN/ ONE LESS THAN 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*RECALLING NUMBER BONDS TO 10 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*ACTIVITIES LINKED TO SHAPES 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*PATTERNS </a:t>
            </a:r>
            <a:br>
              <a:rPr lang="en-GB" sz="2800" dirty="0">
                <a:latin typeface="Tw Cen MT" panose="020B0602020104020603" pitchFamily="34" charset="0"/>
              </a:rPr>
            </a:br>
            <a:r>
              <a:rPr lang="en-GB" sz="2800" dirty="0">
                <a:latin typeface="Tw Cen MT" panose="020B0602020104020603" pitchFamily="34" charset="0"/>
              </a:rPr>
              <a:t>*COMPARING LENGTH, WEIGHT &amp; CAPACITY </a:t>
            </a:r>
            <a:br>
              <a:rPr lang="en-GB" sz="2800" dirty="0">
                <a:latin typeface="Tw Cen MT" panose="020B0602020104020603" pitchFamily="34" charset="0"/>
              </a:rPr>
            </a:br>
            <a:br>
              <a:rPr lang="en-GB" sz="2800" u="sng" dirty="0">
                <a:latin typeface="Tw Cen MT" panose="020B0602020104020603" pitchFamily="34" charset="0"/>
              </a:rPr>
            </a:br>
            <a:br>
              <a:rPr lang="en-GB" u="sng" dirty="0">
                <a:latin typeface="Tw Cen MT" panose="020B0602020104020603" pitchFamily="34" charset="0"/>
              </a:rPr>
            </a:br>
            <a:endParaRPr lang="en-GB" dirty="0"/>
          </a:p>
        </p:txBody>
      </p:sp>
      <p:pic>
        <p:nvPicPr>
          <p:cNvPr id="4098" name="Picture 2" descr="The Art Book Page Three, Caterpillar Patterns: Portfolio Assessment and Art  Lessons for Kids: KinderArt">
            <a:extLst>
              <a:ext uri="{FF2B5EF4-FFF2-40B4-BE49-F238E27FC236}">
                <a16:creationId xmlns:a16="http://schemas.microsoft.com/office/drawing/2014/main" id="{4BAEB5CE-CF45-4775-8F94-56D2CB925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870" y="4301483"/>
            <a:ext cx="4691269" cy="191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2826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51EF2-687E-49FC-809B-DDF86D2A3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675880"/>
            <a:ext cx="9628426" cy="1271558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Tw Cen MT" panose="020B0602020104020603" pitchFamily="34" charset="0"/>
              </a:rPr>
              <a:t>NUMBER </a:t>
            </a:r>
            <a:br>
              <a:rPr lang="en-GB" u="sng" dirty="0">
                <a:latin typeface="Tw Cen MT" panose="020B0602020104020603" pitchFamily="34" charset="0"/>
              </a:rPr>
            </a:br>
            <a:r>
              <a:rPr lang="en-GB" dirty="0">
                <a:latin typeface="Tw Cen MT" panose="020B0602020104020603" pitchFamily="34" charset="0"/>
              </a:rPr>
              <a:t>*NUMBER BONDS UP TO 5 THEN Up To 10</a:t>
            </a:r>
            <a:br>
              <a:rPr lang="en-GB" dirty="0">
                <a:latin typeface="Tw Cen MT" panose="020B0602020104020603" pitchFamily="34" charset="0"/>
              </a:rPr>
            </a:br>
            <a:r>
              <a:rPr lang="en-GB" dirty="0">
                <a:latin typeface="Tw Cen MT" panose="020B0602020104020603" pitchFamily="34" charset="0"/>
              </a:rPr>
              <a:t>*DOUBLE FACTS </a:t>
            </a:r>
            <a:br>
              <a:rPr lang="en-GB" dirty="0">
                <a:latin typeface="Tw Cen MT" panose="020B0602020104020603" pitchFamily="34" charset="0"/>
              </a:rPr>
            </a:br>
            <a:r>
              <a:rPr lang="en-GB" u="sng" dirty="0">
                <a:latin typeface="Tw Cen MT" panose="020B0602020104020603" pitchFamily="34" charset="0"/>
              </a:rPr>
              <a:t>NUMERICAL PATTERNS </a:t>
            </a:r>
            <a:br>
              <a:rPr lang="en-GB" u="sng" dirty="0">
                <a:latin typeface="Tw Cen MT" panose="020B0602020104020603" pitchFamily="34" charset="0"/>
              </a:rPr>
            </a:br>
            <a:r>
              <a:rPr lang="en-GB" dirty="0">
                <a:latin typeface="Tw Cen MT" panose="020B0602020104020603" pitchFamily="34" charset="0"/>
              </a:rPr>
              <a:t>*VERBALLY COUNT BEYOND 20</a:t>
            </a:r>
            <a:br>
              <a:rPr lang="en-GB" dirty="0">
                <a:latin typeface="Tw Cen MT" panose="020B0602020104020603" pitchFamily="34" charset="0"/>
              </a:rPr>
            </a:br>
            <a:r>
              <a:rPr lang="en-GB" dirty="0">
                <a:latin typeface="Tw Cen MT" panose="020B0602020104020603" pitchFamily="34" charset="0"/>
              </a:rPr>
              <a:t>*COMPARING QUANTITIES UP TO 10-RECOGNISING WHEN ONE QUANTITY IS GREATER THAN, LESS THAN OR THE SAME AS THE OTHER QUANTITY </a:t>
            </a:r>
            <a:br>
              <a:rPr lang="en-GB" dirty="0">
                <a:latin typeface="Tw Cen MT" panose="020B0602020104020603" pitchFamily="34" charset="0"/>
              </a:rPr>
            </a:br>
            <a:r>
              <a:rPr lang="en-GB" dirty="0">
                <a:latin typeface="Tw Cen MT" panose="020B0602020104020603" pitchFamily="34" charset="0"/>
              </a:rPr>
              <a:t>*KNOW EVENS &amp; ODDS, DOUBLE FACTS &amp; HOW QUANTITIES CAN BE DISTRIBUTED EQUALLY </a:t>
            </a:r>
            <a:br>
              <a:rPr lang="en-GB" u="sng" dirty="0">
                <a:latin typeface="Tw Cen MT" panose="020B0602020104020603" pitchFamily="34" charset="0"/>
              </a:rPr>
            </a:br>
            <a:br>
              <a:rPr lang="en-GB" u="sng" dirty="0">
                <a:latin typeface="Tw Cen MT" panose="020B0602020104020603" pitchFamily="34" charset="0"/>
              </a:rPr>
            </a:br>
            <a:br>
              <a:rPr lang="en-GB" u="sng" dirty="0">
                <a:latin typeface="Tw Cen MT" panose="020B0602020104020603" pitchFamily="34" charset="0"/>
              </a:rPr>
            </a:br>
            <a:endParaRPr lang="en-GB" dirty="0"/>
          </a:p>
        </p:txBody>
      </p:sp>
      <p:pic>
        <p:nvPicPr>
          <p:cNvPr id="5122" name="Picture 2" descr="Ladybug Maths - Doubling and Symmetry Activity">
            <a:extLst>
              <a:ext uri="{FF2B5EF4-FFF2-40B4-BE49-F238E27FC236}">
                <a16:creationId xmlns:a16="http://schemas.microsoft.com/office/drawing/2014/main" id="{A6DF1F7C-C571-41BB-9C25-BF723F73D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122" y="4664765"/>
            <a:ext cx="3167269" cy="201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747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AA184-9849-4DD5-ADBA-58A18DF4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4330" y="331305"/>
            <a:ext cx="8428384" cy="2186608"/>
          </a:xfrm>
        </p:spPr>
        <p:txBody>
          <a:bodyPr>
            <a:normAutofit fontScale="90000"/>
          </a:bodyPr>
          <a:lstStyle/>
          <a:p>
            <a:br>
              <a:rPr lang="en-GB" sz="2800" u="sng" dirty="0"/>
            </a:br>
            <a:br>
              <a:rPr lang="en-GB" sz="2800" u="sng" dirty="0"/>
            </a:br>
            <a:r>
              <a:rPr lang="en-GB" sz="2800" u="sng" dirty="0"/>
              <a:t>SUPPORTING MATHS AT HOME</a:t>
            </a:r>
            <a:br>
              <a:rPr lang="en-GB" sz="2800" u="sng" dirty="0"/>
            </a:br>
            <a:r>
              <a:rPr lang="en-GB" sz="2800" dirty="0"/>
              <a:t>*Recognising numbers-Games, </a:t>
            </a:r>
            <a:r>
              <a:rPr lang="en-GB" sz="2800" dirty="0" err="1"/>
              <a:t>JiGsaws</a:t>
            </a:r>
            <a:r>
              <a:rPr lang="en-GB" sz="2800" dirty="0"/>
              <a:t> </a:t>
            </a:r>
            <a:br>
              <a:rPr lang="en-GB" sz="2800" dirty="0"/>
            </a:br>
            <a:r>
              <a:rPr lang="en-GB" sz="2800" dirty="0"/>
              <a:t>*Counting favourite toys/ teddies/ Real objects etc </a:t>
            </a:r>
            <a:br>
              <a:rPr lang="en-GB" sz="2800" dirty="0"/>
            </a:br>
            <a:r>
              <a:rPr lang="en-GB" sz="2800" dirty="0"/>
              <a:t>*Playing maths games </a:t>
            </a:r>
            <a:br>
              <a:rPr lang="en-GB" sz="2800" dirty="0"/>
            </a:br>
            <a:r>
              <a:rPr lang="en-GB" sz="2800" dirty="0"/>
              <a:t>*Interactive games on the computer or </a:t>
            </a:r>
            <a:r>
              <a:rPr lang="en-GB" sz="2800" dirty="0" err="1"/>
              <a:t>ipad</a:t>
            </a:r>
            <a:br>
              <a:rPr lang="en-GB" sz="2800" dirty="0"/>
            </a:br>
            <a:r>
              <a:rPr lang="en-GB" sz="2800" dirty="0"/>
              <a:t>*Forming numbers </a:t>
            </a:r>
            <a:br>
              <a:rPr lang="en-GB" sz="2800" dirty="0"/>
            </a:br>
            <a:r>
              <a:rPr lang="en-GB" sz="2800" dirty="0"/>
              <a:t>*Measuring out ingredients when cooking </a:t>
            </a:r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endParaRPr lang="en-GB" sz="2800" u="sng" dirty="0"/>
          </a:p>
        </p:txBody>
      </p:sp>
      <p:pic>
        <p:nvPicPr>
          <p:cNvPr id="6" name="Picture 2" descr="Fall Counting Activities Using Nature's Objects (FREE Printable) | The  Pinay Homeschooler">
            <a:extLst>
              <a:ext uri="{FF2B5EF4-FFF2-40B4-BE49-F238E27FC236}">
                <a16:creationId xmlns:a16="http://schemas.microsoft.com/office/drawing/2014/main" id="{CA73DC68-893E-4367-9F37-811277615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52" y="2729949"/>
            <a:ext cx="6338352" cy="400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5621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CBC16-CC2C-4ABB-91EE-07698BF6E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212" y="-212035"/>
            <a:ext cx="10377169" cy="5771416"/>
          </a:xfrm>
        </p:spPr>
        <p:txBody>
          <a:bodyPr>
            <a:normAutofit/>
          </a:bodyPr>
          <a:lstStyle/>
          <a:p>
            <a:r>
              <a:rPr lang="en-GB" u="sng" dirty="0"/>
              <a:t>SAPPHIRE PAGE ON THE SCHOOL WEBSITE &amp; USEFUL Websites </a:t>
            </a:r>
            <a:br>
              <a:rPr lang="en-GB" u="sng" dirty="0"/>
            </a:br>
            <a:r>
              <a:rPr lang="en-GB" dirty="0"/>
              <a:t>*Phonics Sheets added each term </a:t>
            </a:r>
            <a:br>
              <a:rPr lang="en-GB" u="sng" dirty="0"/>
            </a:br>
            <a:r>
              <a:rPr lang="en-GB" dirty="0"/>
              <a:t>*Links to useful learning websites &amp; Handwriting </a:t>
            </a:r>
            <a:r>
              <a:rPr lang="en-GB" dirty="0" err="1"/>
              <a:t>powerpoint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*Mini mash</a:t>
            </a:r>
            <a:br>
              <a:rPr lang="en-GB" dirty="0"/>
            </a:br>
            <a:r>
              <a:rPr lang="en-GB" dirty="0"/>
              <a:t>*Reading Eggs </a:t>
            </a:r>
            <a:br>
              <a:rPr lang="en-GB" dirty="0"/>
            </a:br>
            <a:r>
              <a:rPr lang="en-GB" dirty="0"/>
              <a:t>*</a:t>
            </a:r>
            <a:r>
              <a:rPr lang="en-GB" dirty="0" err="1"/>
              <a:t>Topmarks</a:t>
            </a:r>
            <a:r>
              <a:rPr lang="en-GB" dirty="0"/>
              <a:t> learning games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2050" name="Picture 2" descr="Top Marks: A teacher's guide">
            <a:extLst>
              <a:ext uri="{FF2B5EF4-FFF2-40B4-BE49-F238E27FC236}">
                <a16:creationId xmlns:a16="http://schemas.microsoft.com/office/drawing/2014/main" id="{E5628F43-8FA5-4E32-81C9-2404914E8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007" y="4227443"/>
            <a:ext cx="5287619" cy="241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605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6B607-8FDF-44B9-BE5B-375D3E2EA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3" y="145631"/>
            <a:ext cx="10364452" cy="4832118"/>
          </a:xfrm>
        </p:spPr>
        <p:txBody>
          <a:bodyPr/>
          <a:lstStyle/>
          <a:p>
            <a:r>
              <a:rPr lang="en-GB" u="sng" dirty="0"/>
              <a:t>ONLINE SAFETY </a:t>
            </a:r>
            <a:br>
              <a:rPr lang="en-GB" dirty="0"/>
            </a:br>
            <a:r>
              <a:rPr lang="en-GB" dirty="0"/>
              <a:t>*Covered within lessons/Assemblies using child friendly stories &amp; Resources </a:t>
            </a:r>
            <a:br>
              <a:rPr lang="en-GB" dirty="0"/>
            </a:br>
            <a:r>
              <a:rPr lang="en-GB" dirty="0"/>
              <a:t>*Learn about keeping safe on the computer/ </a:t>
            </a:r>
            <a:r>
              <a:rPr lang="en-GB" dirty="0" err="1"/>
              <a:t>Ipad</a:t>
            </a:r>
            <a:br>
              <a:rPr lang="en-GB" dirty="0"/>
            </a:br>
            <a:r>
              <a:rPr lang="en-GB" dirty="0"/>
              <a:t>*Refer to online safety poster </a:t>
            </a:r>
            <a:br>
              <a:rPr lang="en-GB" dirty="0"/>
            </a:br>
            <a:endParaRPr lang="en-GB" dirty="0"/>
          </a:p>
        </p:txBody>
      </p:sp>
      <p:pic>
        <p:nvPicPr>
          <p:cNvPr id="1028" name="Picture 4" descr="Apple Ipad Vector Art, Icons, and Graphics for Free Download">
            <a:extLst>
              <a:ext uri="{FF2B5EF4-FFF2-40B4-BE49-F238E27FC236}">
                <a16:creationId xmlns:a16="http://schemas.microsoft.com/office/drawing/2014/main" id="{F83FFBA9-7604-446C-B6AA-EFA835D0A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783" y="3697357"/>
            <a:ext cx="3392555" cy="263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8803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E438F-A78A-4689-A932-A724B6B13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4439479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Working together/ Supporting parents </a:t>
            </a:r>
            <a:br>
              <a:rPr lang="en-GB" u="sng" dirty="0"/>
            </a:br>
            <a:r>
              <a:rPr lang="en-GB" dirty="0"/>
              <a:t>*Miss Foley will be at the gate each morning Or Catch at the end of the day  </a:t>
            </a:r>
            <a:br>
              <a:rPr lang="en-GB" dirty="0"/>
            </a:br>
            <a:r>
              <a:rPr lang="en-GB" dirty="0"/>
              <a:t>*Yellow reading record book </a:t>
            </a:r>
            <a:br>
              <a:rPr lang="en-GB" dirty="0"/>
            </a:br>
            <a:r>
              <a:rPr lang="en-GB" dirty="0"/>
              <a:t>*Class email </a:t>
            </a:r>
            <a:r>
              <a:rPr lang="en-GB" dirty="0">
                <a:hlinkClick r:id="rId2"/>
              </a:rPr>
              <a:t>sapphireclass@richarddurnings.lancs.sch.uk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*Parents evening </a:t>
            </a:r>
            <a:br>
              <a:rPr lang="en-GB" dirty="0"/>
            </a:br>
            <a:r>
              <a:rPr lang="en-GB" dirty="0"/>
              <a:t>*Family Morning/ Afternoon </a:t>
            </a:r>
            <a:br>
              <a:rPr lang="en-GB" dirty="0"/>
            </a:br>
            <a:r>
              <a:rPr lang="en-GB" dirty="0"/>
              <a:t>*Recommended reads on class Sapphire page </a:t>
            </a:r>
            <a:br>
              <a:rPr lang="en-GB" dirty="0"/>
            </a:br>
            <a:r>
              <a:rPr lang="en-GB" dirty="0"/>
              <a:t>*Curriculum information on school website 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901627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8B368-6C91-47D2-980E-FE47AB4B1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THANK YOU FOR COMING TO THE MEETING </a:t>
            </a:r>
            <a:br>
              <a:rPr lang="en-GB" dirty="0">
                <a:solidFill>
                  <a:srgbClr val="00B0F0"/>
                </a:solidFill>
              </a:rPr>
            </a:br>
            <a:br>
              <a:rPr lang="en-GB" dirty="0">
                <a:solidFill>
                  <a:srgbClr val="00B0F0"/>
                </a:solidFill>
              </a:rPr>
            </a:br>
            <a:r>
              <a:rPr lang="en-GB" dirty="0">
                <a:solidFill>
                  <a:srgbClr val="00B0F0"/>
                </a:solidFill>
              </a:rPr>
              <a:t>ANY QUESTIONS </a:t>
            </a:r>
            <a:br>
              <a:rPr lang="en-GB" dirty="0">
                <a:solidFill>
                  <a:srgbClr val="00B0F0"/>
                </a:solidFill>
              </a:rPr>
            </a:b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587050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1767</TotalTime>
  <Words>804</Words>
  <Application>Microsoft Office PowerPoint</Application>
  <PresentationFormat>Widescreen</PresentationFormat>
  <Paragraphs>56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Comic Sans MS</vt:lpstr>
      <vt:lpstr>Tw Cen MT</vt:lpstr>
      <vt:lpstr>Droplet</vt:lpstr>
      <vt:lpstr>CurriCULUM EYFS Workshop MEETING 2023</vt:lpstr>
      <vt:lpstr>Agenda                   </vt:lpstr>
      <vt:lpstr>PowerPoint Presentation</vt:lpstr>
      <vt:lpstr>Our School Values                   </vt:lpstr>
      <vt:lpstr>Maintaining a Curriculum &amp; Culture of excellence </vt:lpstr>
      <vt:lpstr>Maintaining a curriculum &amp; Culture of excellence </vt:lpstr>
      <vt:lpstr>NEW PHONICS SCHEME      PHONICS SCHEME -OXFORD OWLS  Essential Letters and Sounds…   is delivered to the whole class *Reviews sounds learnt previously  *NEW GRAPHEME IS TAUGHT EVERY DAY-SHARE CHART *combines continuous and reactive assessment *supports To ensure the lowest attaining  *children keep up rather than catch up *provides immediate, in the lesson intervention supports Reading –Share Books  *ACTIVITY BOOK tO COMPLETE EACH DAY -SHARE        </vt:lpstr>
      <vt:lpstr>        READING    *SUPPORT AT HOME BY REPEATING THE SHARED READING BOOK &amp; PHONICS BOOK SENT HOME ON A MONDAY *READING EGGS –CHILDREN cAN GO ON THE GAMES/ ACTIVITIES TO SUPPORT THEIR PHONICS AND READING  *READING CHALLENGE CARDS –TOKENS EACH THURSDAY CELEBRATE A LOVE OF READING *We hear the children read a few times a week   *CURl Up &amp; Read on a Friday  *Trips to the library  *Vocabulary            </vt:lpstr>
      <vt:lpstr>PowerPoint Presentation</vt:lpstr>
      <vt:lpstr>I AM A CLEVER WRITER BECAUSE……… *ReMINDERS – I have USED MY CAPITAL LETTERS, I HAVE USED MY FINGER SPACES, I HAVE REMEMBERED MY Full STOP At the End of a SENTENCE </vt:lpstr>
      <vt:lpstr>PowerPoint Presentation</vt:lpstr>
      <vt:lpstr>MATHS  We use the white rose scheme which has a range of lovely activities &amp;  introduces the children to lots of  Mathematical vocabulary   *Counting *COUNTING BEYOND 10 *COMPARING NUMBERS  *One MORE THAN/ ONE LESS THAN  *RECALLING NUMBER BONDS TO 10  *ACTIVITIES LINKED TO SHAPES  *PATTERNS  *COMPARING LENGTH, WEIGHT &amp; CAPACITY    </vt:lpstr>
      <vt:lpstr>NUMBER  *NUMBER BONDS UP TO 5 THEN Up To 10 *DOUBLE FACTS  NUMERICAL PATTERNS  *VERBALLY COUNT BEYOND 20 *COMPARING QUANTITIES UP TO 10-RECOGNISING WHEN ONE QUANTITY IS GREATER THAN, LESS THAN OR THE SAME AS THE OTHER QUANTITY  *KNOW EVENS &amp; ODDS, DOUBLE FACTS &amp; HOW QUANTITIES CAN BE DISTRIBUTED EQUALLY    </vt:lpstr>
      <vt:lpstr>  SUPPORTING MATHS AT HOME *Recognising numbers-Games, JiGsaws  *Counting favourite toys/ teddies/ Real objects etc  *Playing maths games  *Interactive games on the computer or ipad *Forming numbers  *Measuring out ingredients when cooking    </vt:lpstr>
      <vt:lpstr>SAPPHIRE PAGE ON THE SCHOOL WEBSITE &amp; USEFUL Websites  *Phonics Sheets added each term  *Links to useful learning websites &amp; Handwriting powerpoint  *Mini mash *Reading Eggs  *Topmarks learning games  </vt:lpstr>
      <vt:lpstr>ONLINE SAFETY  *Covered within lessons/Assemblies using child friendly stories &amp; Resources  *Learn about keeping safe on the computer/ Ipad *Refer to online safety poster  </vt:lpstr>
      <vt:lpstr>Working together/ Supporting parents  *Miss Foley will be at the gate each morning Or Catch at the end of the day   *Yellow reading record book  *Class email sapphireclass@richarddurnings.lancs.sch.uk  *Parents evening  *Family Morning/ Afternoon  *Recommended reads on class Sapphire page  *Curriculum information on school website </vt:lpstr>
      <vt:lpstr>THANK YOU FOR COMING TO THE MEETING   ANY QUESTIONS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MEETING 2022</dc:title>
  <dc:creator>Foley, Nicola</dc:creator>
  <cp:lastModifiedBy>Foley, Nicola</cp:lastModifiedBy>
  <cp:revision>36</cp:revision>
  <cp:lastPrinted>2022-09-14T07:31:52Z</cp:lastPrinted>
  <dcterms:created xsi:type="dcterms:W3CDTF">2022-09-12T11:06:06Z</dcterms:created>
  <dcterms:modified xsi:type="dcterms:W3CDTF">2023-09-14T07:12:42Z</dcterms:modified>
</cp:coreProperties>
</file>