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7" r:id="rId3"/>
  </p:sldIdLst>
  <p:sldSz cx="10696575" cy="7591425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C6B47D4-3FA4-9E2F-F89A-DC7E39F66828}" v="1359" dt="2025-04-03T14:42:45.098"/>
    <p1510:client id="{CFD9AC01-FA72-9837-B524-5F58174730C8}" v="494" dt="2025-04-04T11:20:25.39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66" d="100"/>
          <a:sy n="66" d="100"/>
        </p:scale>
        <p:origin x="100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37072" y="1242393"/>
            <a:ext cx="8022431" cy="2642941"/>
          </a:xfrm>
        </p:spPr>
        <p:txBody>
          <a:bodyPr anchor="b"/>
          <a:lstStyle>
            <a:lvl1pPr algn="ctr">
              <a:defRPr sz="526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7072" y="3987256"/>
            <a:ext cx="8022431" cy="1832837"/>
          </a:xfrm>
        </p:spPr>
        <p:txBody>
          <a:bodyPr/>
          <a:lstStyle>
            <a:lvl1pPr marL="0" indent="0" algn="ctr">
              <a:buNone/>
              <a:defRPr sz="2106"/>
            </a:lvl1pPr>
            <a:lvl2pPr marL="401102" indent="0" algn="ctr">
              <a:buNone/>
              <a:defRPr sz="1755"/>
            </a:lvl2pPr>
            <a:lvl3pPr marL="802203" indent="0" algn="ctr">
              <a:buNone/>
              <a:defRPr sz="1579"/>
            </a:lvl3pPr>
            <a:lvl4pPr marL="1203305" indent="0" algn="ctr">
              <a:buNone/>
              <a:defRPr sz="1404"/>
            </a:lvl4pPr>
            <a:lvl5pPr marL="1604406" indent="0" algn="ctr">
              <a:buNone/>
              <a:defRPr sz="1404"/>
            </a:lvl5pPr>
            <a:lvl6pPr marL="2005508" indent="0" algn="ctr">
              <a:buNone/>
              <a:defRPr sz="1404"/>
            </a:lvl6pPr>
            <a:lvl7pPr marL="2406609" indent="0" algn="ctr">
              <a:buNone/>
              <a:defRPr sz="1404"/>
            </a:lvl7pPr>
            <a:lvl8pPr marL="2807711" indent="0" algn="ctr">
              <a:buNone/>
              <a:defRPr sz="1404"/>
            </a:lvl8pPr>
            <a:lvl9pPr marL="3208812" indent="0" algn="ctr">
              <a:buNone/>
              <a:defRPr sz="140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818" y="1892586"/>
            <a:ext cx="9225796" cy="3157821"/>
          </a:xfrm>
        </p:spPr>
        <p:txBody>
          <a:bodyPr anchor="b"/>
          <a:lstStyle>
            <a:lvl1pPr>
              <a:defRPr sz="526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818" y="5080281"/>
            <a:ext cx="9225796" cy="1660624"/>
          </a:xfrm>
        </p:spPr>
        <p:txBody>
          <a:bodyPr/>
          <a:lstStyle>
            <a:lvl1pPr marL="0" indent="0">
              <a:buNone/>
              <a:defRPr sz="2106">
                <a:solidFill>
                  <a:schemeClr val="tx1">
                    <a:tint val="82000"/>
                  </a:schemeClr>
                </a:solidFill>
              </a:defRPr>
            </a:lvl1pPr>
            <a:lvl2pPr marL="401102" indent="0">
              <a:buNone/>
              <a:defRPr sz="1755">
                <a:solidFill>
                  <a:schemeClr val="tx1">
                    <a:tint val="82000"/>
                  </a:schemeClr>
                </a:solidFill>
              </a:defRPr>
            </a:lvl2pPr>
            <a:lvl3pPr marL="802203" indent="0">
              <a:buNone/>
              <a:defRPr sz="1579">
                <a:solidFill>
                  <a:schemeClr val="tx1">
                    <a:tint val="82000"/>
                  </a:schemeClr>
                </a:solidFill>
              </a:defRPr>
            </a:lvl3pPr>
            <a:lvl4pPr marL="1203305" indent="0">
              <a:buNone/>
              <a:defRPr sz="1404">
                <a:solidFill>
                  <a:schemeClr val="tx1">
                    <a:tint val="82000"/>
                  </a:schemeClr>
                </a:solidFill>
              </a:defRPr>
            </a:lvl4pPr>
            <a:lvl5pPr marL="1604406" indent="0">
              <a:buNone/>
              <a:defRPr sz="1404">
                <a:solidFill>
                  <a:schemeClr val="tx1">
                    <a:tint val="82000"/>
                  </a:schemeClr>
                </a:solidFill>
              </a:defRPr>
            </a:lvl5pPr>
            <a:lvl6pPr marL="2005508" indent="0">
              <a:buNone/>
              <a:defRPr sz="1404">
                <a:solidFill>
                  <a:schemeClr val="tx1">
                    <a:tint val="82000"/>
                  </a:schemeClr>
                </a:solidFill>
              </a:defRPr>
            </a:lvl6pPr>
            <a:lvl7pPr marL="2406609" indent="0">
              <a:buNone/>
              <a:defRPr sz="1404">
                <a:solidFill>
                  <a:schemeClr val="tx1">
                    <a:tint val="82000"/>
                  </a:schemeClr>
                </a:solidFill>
              </a:defRPr>
            </a:lvl7pPr>
            <a:lvl8pPr marL="2807711" indent="0">
              <a:buNone/>
              <a:defRPr sz="1404">
                <a:solidFill>
                  <a:schemeClr val="tx1">
                    <a:tint val="82000"/>
                  </a:schemeClr>
                </a:solidFill>
              </a:defRPr>
            </a:lvl8pPr>
            <a:lvl9pPr marL="3208812" indent="0">
              <a:buNone/>
              <a:defRPr sz="1404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390" y="2020866"/>
            <a:ext cx="4546044" cy="48166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5141" y="2020866"/>
            <a:ext cx="4546044" cy="48166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783" y="404173"/>
            <a:ext cx="9225796" cy="14673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783" y="1860954"/>
            <a:ext cx="4525152" cy="912025"/>
          </a:xfrm>
        </p:spPr>
        <p:txBody>
          <a:bodyPr anchor="b"/>
          <a:lstStyle>
            <a:lvl1pPr marL="0" indent="0">
              <a:buNone/>
              <a:defRPr sz="2106" b="1"/>
            </a:lvl1pPr>
            <a:lvl2pPr marL="401102" indent="0">
              <a:buNone/>
              <a:defRPr sz="1755" b="1"/>
            </a:lvl2pPr>
            <a:lvl3pPr marL="802203" indent="0">
              <a:buNone/>
              <a:defRPr sz="1579" b="1"/>
            </a:lvl3pPr>
            <a:lvl4pPr marL="1203305" indent="0">
              <a:buNone/>
              <a:defRPr sz="1404" b="1"/>
            </a:lvl4pPr>
            <a:lvl5pPr marL="1604406" indent="0">
              <a:buNone/>
              <a:defRPr sz="1404" b="1"/>
            </a:lvl5pPr>
            <a:lvl6pPr marL="2005508" indent="0">
              <a:buNone/>
              <a:defRPr sz="1404" b="1"/>
            </a:lvl6pPr>
            <a:lvl7pPr marL="2406609" indent="0">
              <a:buNone/>
              <a:defRPr sz="1404" b="1"/>
            </a:lvl7pPr>
            <a:lvl8pPr marL="2807711" indent="0">
              <a:buNone/>
              <a:defRPr sz="1404" b="1"/>
            </a:lvl8pPr>
            <a:lvl9pPr marL="3208812" indent="0">
              <a:buNone/>
              <a:defRPr sz="140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783" y="2772979"/>
            <a:ext cx="4525152" cy="407863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5141" y="1860954"/>
            <a:ext cx="4547438" cy="912025"/>
          </a:xfrm>
        </p:spPr>
        <p:txBody>
          <a:bodyPr anchor="b"/>
          <a:lstStyle>
            <a:lvl1pPr marL="0" indent="0">
              <a:buNone/>
              <a:defRPr sz="2106" b="1"/>
            </a:lvl1pPr>
            <a:lvl2pPr marL="401102" indent="0">
              <a:buNone/>
              <a:defRPr sz="1755" b="1"/>
            </a:lvl2pPr>
            <a:lvl3pPr marL="802203" indent="0">
              <a:buNone/>
              <a:defRPr sz="1579" b="1"/>
            </a:lvl3pPr>
            <a:lvl4pPr marL="1203305" indent="0">
              <a:buNone/>
              <a:defRPr sz="1404" b="1"/>
            </a:lvl4pPr>
            <a:lvl5pPr marL="1604406" indent="0">
              <a:buNone/>
              <a:defRPr sz="1404" b="1"/>
            </a:lvl5pPr>
            <a:lvl6pPr marL="2005508" indent="0">
              <a:buNone/>
              <a:defRPr sz="1404" b="1"/>
            </a:lvl6pPr>
            <a:lvl7pPr marL="2406609" indent="0">
              <a:buNone/>
              <a:defRPr sz="1404" b="1"/>
            </a:lvl7pPr>
            <a:lvl8pPr marL="2807711" indent="0">
              <a:buNone/>
              <a:defRPr sz="1404" b="1"/>
            </a:lvl8pPr>
            <a:lvl9pPr marL="3208812" indent="0">
              <a:buNone/>
              <a:defRPr sz="140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5141" y="2772979"/>
            <a:ext cx="4547438" cy="407863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783" y="506095"/>
            <a:ext cx="3449924" cy="1771333"/>
          </a:xfrm>
        </p:spPr>
        <p:txBody>
          <a:bodyPr anchor="b"/>
          <a:lstStyle>
            <a:lvl1pPr>
              <a:defRPr sz="280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7438" y="1093025"/>
            <a:ext cx="5415141" cy="5394832"/>
          </a:xfrm>
        </p:spPr>
        <p:txBody>
          <a:bodyPr/>
          <a:lstStyle>
            <a:lvl1pPr>
              <a:defRPr sz="2807"/>
            </a:lvl1pPr>
            <a:lvl2pPr>
              <a:defRPr sz="2456"/>
            </a:lvl2pPr>
            <a:lvl3pPr>
              <a:defRPr sz="2106"/>
            </a:lvl3pPr>
            <a:lvl4pPr>
              <a:defRPr sz="1755"/>
            </a:lvl4pPr>
            <a:lvl5pPr>
              <a:defRPr sz="1755"/>
            </a:lvl5pPr>
            <a:lvl6pPr>
              <a:defRPr sz="1755"/>
            </a:lvl6pPr>
            <a:lvl7pPr>
              <a:defRPr sz="1755"/>
            </a:lvl7pPr>
            <a:lvl8pPr>
              <a:defRPr sz="1755"/>
            </a:lvl8pPr>
            <a:lvl9pPr>
              <a:defRPr sz="175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783" y="2277428"/>
            <a:ext cx="3449924" cy="4219216"/>
          </a:xfrm>
        </p:spPr>
        <p:txBody>
          <a:bodyPr/>
          <a:lstStyle>
            <a:lvl1pPr marL="0" indent="0">
              <a:buNone/>
              <a:defRPr sz="1404"/>
            </a:lvl1pPr>
            <a:lvl2pPr marL="401102" indent="0">
              <a:buNone/>
              <a:defRPr sz="1228"/>
            </a:lvl2pPr>
            <a:lvl3pPr marL="802203" indent="0">
              <a:buNone/>
              <a:defRPr sz="1053"/>
            </a:lvl3pPr>
            <a:lvl4pPr marL="1203305" indent="0">
              <a:buNone/>
              <a:defRPr sz="877"/>
            </a:lvl4pPr>
            <a:lvl5pPr marL="1604406" indent="0">
              <a:buNone/>
              <a:defRPr sz="877"/>
            </a:lvl5pPr>
            <a:lvl6pPr marL="2005508" indent="0">
              <a:buNone/>
              <a:defRPr sz="877"/>
            </a:lvl6pPr>
            <a:lvl7pPr marL="2406609" indent="0">
              <a:buNone/>
              <a:defRPr sz="877"/>
            </a:lvl7pPr>
            <a:lvl8pPr marL="2807711" indent="0">
              <a:buNone/>
              <a:defRPr sz="877"/>
            </a:lvl8pPr>
            <a:lvl9pPr marL="3208812" indent="0">
              <a:buNone/>
              <a:defRPr sz="87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783" y="506095"/>
            <a:ext cx="3449924" cy="1771333"/>
          </a:xfrm>
        </p:spPr>
        <p:txBody>
          <a:bodyPr anchor="b"/>
          <a:lstStyle>
            <a:lvl1pPr>
              <a:defRPr sz="280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7438" y="1093025"/>
            <a:ext cx="5415141" cy="5394832"/>
          </a:xfrm>
        </p:spPr>
        <p:txBody>
          <a:bodyPr anchor="t"/>
          <a:lstStyle>
            <a:lvl1pPr marL="0" indent="0">
              <a:buNone/>
              <a:defRPr sz="2807"/>
            </a:lvl1pPr>
            <a:lvl2pPr marL="401102" indent="0">
              <a:buNone/>
              <a:defRPr sz="2456"/>
            </a:lvl2pPr>
            <a:lvl3pPr marL="802203" indent="0">
              <a:buNone/>
              <a:defRPr sz="2106"/>
            </a:lvl3pPr>
            <a:lvl4pPr marL="1203305" indent="0">
              <a:buNone/>
              <a:defRPr sz="1755"/>
            </a:lvl4pPr>
            <a:lvl5pPr marL="1604406" indent="0">
              <a:buNone/>
              <a:defRPr sz="1755"/>
            </a:lvl5pPr>
            <a:lvl6pPr marL="2005508" indent="0">
              <a:buNone/>
              <a:defRPr sz="1755"/>
            </a:lvl6pPr>
            <a:lvl7pPr marL="2406609" indent="0">
              <a:buNone/>
              <a:defRPr sz="1755"/>
            </a:lvl7pPr>
            <a:lvl8pPr marL="2807711" indent="0">
              <a:buNone/>
              <a:defRPr sz="1755"/>
            </a:lvl8pPr>
            <a:lvl9pPr marL="3208812" indent="0">
              <a:buNone/>
              <a:defRPr sz="175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783" y="2277428"/>
            <a:ext cx="3449924" cy="4219216"/>
          </a:xfrm>
        </p:spPr>
        <p:txBody>
          <a:bodyPr/>
          <a:lstStyle>
            <a:lvl1pPr marL="0" indent="0">
              <a:buNone/>
              <a:defRPr sz="1404"/>
            </a:lvl1pPr>
            <a:lvl2pPr marL="401102" indent="0">
              <a:buNone/>
              <a:defRPr sz="1228"/>
            </a:lvl2pPr>
            <a:lvl3pPr marL="802203" indent="0">
              <a:buNone/>
              <a:defRPr sz="1053"/>
            </a:lvl3pPr>
            <a:lvl4pPr marL="1203305" indent="0">
              <a:buNone/>
              <a:defRPr sz="877"/>
            </a:lvl4pPr>
            <a:lvl5pPr marL="1604406" indent="0">
              <a:buNone/>
              <a:defRPr sz="877"/>
            </a:lvl5pPr>
            <a:lvl6pPr marL="2005508" indent="0">
              <a:buNone/>
              <a:defRPr sz="877"/>
            </a:lvl6pPr>
            <a:lvl7pPr marL="2406609" indent="0">
              <a:buNone/>
              <a:defRPr sz="877"/>
            </a:lvl7pPr>
            <a:lvl8pPr marL="2807711" indent="0">
              <a:buNone/>
              <a:defRPr sz="877"/>
            </a:lvl8pPr>
            <a:lvl9pPr marL="3208812" indent="0">
              <a:buNone/>
              <a:defRPr sz="87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4736" y="404173"/>
            <a:ext cx="2306449" cy="643338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389" y="404173"/>
            <a:ext cx="6785640" cy="643338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390" y="404173"/>
            <a:ext cx="9225796" cy="14673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390" y="2020866"/>
            <a:ext cx="9225796" cy="48166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390" y="7036127"/>
            <a:ext cx="2406729" cy="40417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4/4/2025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3241" y="7036127"/>
            <a:ext cx="3610094" cy="40417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4456" y="7036127"/>
            <a:ext cx="2406729" cy="40417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2D326CD9-664D-7A35-0273-7D3FD23624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726024"/>
              </p:ext>
            </p:extLst>
          </p:nvPr>
        </p:nvGraphicFramePr>
        <p:xfrm>
          <a:off x="5634056" y="286610"/>
          <a:ext cx="1770710" cy="73152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770710">
                  <a:extLst>
                    <a:ext uri="{9D8B030D-6E8A-4147-A177-3AD203B41FA5}">
                      <a16:colId xmlns:a16="http://schemas.microsoft.com/office/drawing/2014/main" val="66445276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sz="2400" b="1" dirty="0">
                          <a:effectLst/>
                          <a:latin typeface="Freestyle Script"/>
                        </a:rPr>
                        <a:t>Useful Books/photographs</a:t>
                      </a:r>
                      <a:endParaRPr lang="en-US" b="1" dirty="0">
                        <a:effectLst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4190631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45E63585-124B-3A07-F86C-656BC0EF8B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000815"/>
              </p:ext>
            </p:extLst>
          </p:nvPr>
        </p:nvGraphicFramePr>
        <p:xfrm>
          <a:off x="5714390" y="1798529"/>
          <a:ext cx="1406615" cy="3657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406615">
                  <a:extLst>
                    <a:ext uri="{9D8B030D-6E8A-4147-A177-3AD203B41FA5}">
                      <a16:colId xmlns:a16="http://schemas.microsoft.com/office/drawing/2014/main" val="12220631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sz="2400" b="1" dirty="0">
                          <a:effectLst/>
                          <a:latin typeface="Freestyle Script"/>
                        </a:rPr>
                        <a:t>Key Vocabulary</a:t>
                      </a:r>
                      <a:endParaRPr lang="en-US" b="1" dirty="0">
                        <a:effectLst/>
                        <a:latin typeface="Freestyle Script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9123620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01FA3CC7-E548-C98C-9898-1100E8B92C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4758230"/>
              </p:ext>
            </p:extLst>
          </p:nvPr>
        </p:nvGraphicFramePr>
        <p:xfrm>
          <a:off x="5143894" y="2371468"/>
          <a:ext cx="5391237" cy="374779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06285">
                  <a:extLst>
                    <a:ext uri="{9D8B030D-6E8A-4147-A177-3AD203B41FA5}">
                      <a16:colId xmlns:a16="http://schemas.microsoft.com/office/drawing/2014/main" val="2206390192"/>
                    </a:ext>
                  </a:extLst>
                </a:gridCol>
                <a:gridCol w="4084952">
                  <a:extLst>
                    <a:ext uri="{9D8B030D-6E8A-4147-A177-3AD203B41FA5}">
                      <a16:colId xmlns:a16="http://schemas.microsoft.com/office/drawing/2014/main" val="2475389023"/>
                    </a:ext>
                  </a:extLst>
                </a:gridCol>
              </a:tblGrid>
              <a:tr h="240219"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</a:rPr>
                        <a:t>Vocabulary</a:t>
                      </a:r>
                      <a:endParaRPr lang="en-US" dirty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</a:rPr>
                        <a:t>Definition </a:t>
                      </a:r>
                      <a:endParaRPr lang="en-US" dirty="0">
                        <a:effectLst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9318062"/>
                  </a:ext>
                </a:extLst>
              </a:tr>
              <a:tr h="274536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history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Series of past events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236793"/>
                  </a:ext>
                </a:extLst>
              </a:tr>
              <a:tr h="274536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Significant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Important/ great, leading to change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4265778"/>
                  </a:ext>
                </a:extLst>
              </a:tr>
              <a:tr h="274536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past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Having happened or gone by at an earlier time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2892709"/>
                  </a:ext>
                </a:extLst>
              </a:tr>
              <a:tr h="274536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present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Happening now, in this time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5999442"/>
                  </a:ext>
                </a:extLst>
              </a:tr>
              <a:tr h="549072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charity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An organization set up to give help and raise money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9217455"/>
                  </a:ext>
                </a:extLst>
              </a:tr>
              <a:tr h="549072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sequence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A particular order in which things follow each other </a:t>
                      </a:r>
                      <a:endParaRPr lang="en-US" sz="1600" dirty="0" err="1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0560848"/>
                  </a:ext>
                </a:extLst>
              </a:tr>
              <a:tr h="549072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timeline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A chronological arrangement of events in the order of their occurrence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4961429"/>
                  </a:ext>
                </a:extLst>
              </a:tr>
              <a:tr h="274536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Victorian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A person that lived during the Victorian period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4062150"/>
                  </a:ext>
                </a:extLst>
              </a:tr>
              <a:tr h="274536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will</a:t>
                      </a:r>
                    </a:p>
                  </a:txBody>
                  <a:tcPr marL="68580" marR="68580" marT="0" marB="0">
                    <a:lnL w="12700">
                      <a:solidFill>
                        <a:srgbClr val="FABF8F"/>
                      </a:solidFill>
                    </a:lnL>
                    <a:lnR w="12700">
                      <a:solidFill>
                        <a:srgbClr val="FABF8F"/>
                      </a:solidFill>
                    </a:lnR>
                    <a:lnT w="12700">
                      <a:solidFill>
                        <a:srgbClr val="FABF8F"/>
                      </a:solidFill>
                    </a:lnT>
                    <a:lnB w="12700">
                      <a:solidFill>
                        <a:srgbClr val="FABF8F"/>
                      </a:solidFill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Allows you to decide what happens with your money, property &amp; assets when you die </a:t>
                      </a:r>
                    </a:p>
                  </a:txBody>
                  <a:tcPr marL="68580" marR="68580" marT="0" marB="0">
                    <a:lnL w="12700">
                      <a:solidFill>
                        <a:srgbClr val="FABF8F"/>
                      </a:solidFill>
                    </a:lnL>
                    <a:lnR w="12700">
                      <a:solidFill>
                        <a:srgbClr val="FABF8F"/>
                      </a:solidFill>
                    </a:lnR>
                    <a:lnT w="12700">
                      <a:solidFill>
                        <a:srgbClr val="FABF8F"/>
                      </a:solidFill>
                    </a:lnT>
                    <a:lnB w="12700">
                      <a:solidFill>
                        <a:srgbClr val="FABF8F"/>
                      </a:solidFill>
                    </a:lnB>
                    <a:solidFill>
                      <a:srgbClr val="FDE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7997844"/>
                  </a:ext>
                </a:extLst>
              </a:tr>
            </a:tbl>
          </a:graphicData>
        </a:graphic>
      </p:graphicFrame>
      <p:grpSp>
        <p:nvGrpSpPr>
          <p:cNvPr id="43" name="Group 42">
            <a:extLst>
              <a:ext uri="{FF2B5EF4-FFF2-40B4-BE49-F238E27FC236}">
                <a16:creationId xmlns:a16="http://schemas.microsoft.com/office/drawing/2014/main" id="{120C2058-FAA8-DDD4-69D2-1326844D2857}"/>
              </a:ext>
            </a:extLst>
          </p:cNvPr>
          <p:cNvGrpSpPr/>
          <p:nvPr/>
        </p:nvGrpSpPr>
        <p:grpSpPr>
          <a:xfrm>
            <a:off x="3938339" y="876578"/>
            <a:ext cx="1947452" cy="1032582"/>
            <a:chOff x="113829" y="1932135"/>
            <a:chExt cx="2024841" cy="1381006"/>
          </a:xfrm>
        </p:grpSpPr>
        <p:pic>
          <p:nvPicPr>
            <p:cNvPr id="31" name="Picture 30" descr="A piece of white paper with a black background&#10;&#10;Description automatically generated">
              <a:extLst>
                <a:ext uri="{FF2B5EF4-FFF2-40B4-BE49-F238E27FC236}">
                  <a16:creationId xmlns:a16="http://schemas.microsoft.com/office/drawing/2014/main" id="{1A63FF27-147C-EFC0-E61B-B310157D0D3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13829" y="1932135"/>
              <a:ext cx="2024841" cy="1276251"/>
            </a:xfrm>
            <a:prstGeom prst="rect">
              <a:avLst/>
            </a:prstGeom>
          </p:spPr>
        </p:pic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EA38D6A8-30D4-C666-DDDC-D85E7E68947E}"/>
                </a:ext>
              </a:extLst>
            </p:cNvPr>
            <p:cNvSpPr txBox="1"/>
            <p:nvPr/>
          </p:nvSpPr>
          <p:spPr>
            <a:xfrm>
              <a:off x="114166" y="2119415"/>
              <a:ext cx="2021810" cy="1193726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l" rtl="0"/>
              <a:r>
                <a:rPr lang="en-US" sz="1300" b="1" i="0" u="sng" baseline="0" dirty="0">
                  <a:solidFill>
                    <a:srgbClr val="000000"/>
                  </a:solidFill>
                  <a:latin typeface="Calibri"/>
                  <a:ea typeface="Segoe UI"/>
                  <a:cs typeface="Segoe UI"/>
                </a:rPr>
                <a:t>When?</a:t>
              </a:r>
              <a:r>
                <a:rPr lang="en-US" sz="1300" b="0" i="0" baseline="0" dirty="0">
                  <a:solidFill>
                    <a:srgbClr val="000000"/>
                  </a:solidFill>
                  <a:latin typeface="Calibri"/>
                  <a:ea typeface="Segoe UI"/>
                  <a:cs typeface="Segoe UI"/>
                </a:rPr>
                <a:t>   </a:t>
              </a:r>
              <a:endParaRPr lang="en-US" sz="1300" b="0" i="0" dirty="0">
                <a:solidFill>
                  <a:srgbClr val="000000"/>
                </a:solidFill>
                <a:latin typeface="Calibri"/>
                <a:ea typeface="Segoe UI"/>
                <a:cs typeface="Segoe UI"/>
              </a:endParaRPr>
            </a:p>
            <a:p>
              <a:r>
                <a:rPr lang="en-US" sz="1300" dirty="0">
                  <a:solidFill>
                    <a:srgbClr val="000000"/>
                  </a:solidFill>
                  <a:latin typeface="Calibri"/>
                  <a:ea typeface="Segoe UI"/>
                  <a:cs typeface="Segoe UI"/>
                </a:rPr>
                <a:t>Richard  Durning's School was built in 1692</a:t>
              </a:r>
            </a:p>
            <a:p>
              <a:r>
                <a:rPr lang="en-US" sz="1300" b="0" i="0" baseline="0" dirty="0">
                  <a:solidFill>
                    <a:srgbClr val="000000"/>
                  </a:solidFill>
                  <a:latin typeface="Calibri"/>
                  <a:ea typeface="Segoe UI"/>
                  <a:cs typeface="Segoe UI"/>
                </a:rPr>
                <a:t>   </a:t>
              </a:r>
              <a:endParaRPr lang="en-US" sz="1300" dirty="0">
                <a:latin typeface="Freestyle Script"/>
                <a:cs typeface="Segoe UI"/>
              </a:endParaRPr>
            </a:p>
          </p:txBody>
        </p:sp>
      </p:grpSp>
      <p:sp>
        <p:nvSpPr>
          <p:cNvPr id="44" name="TextBox 43">
            <a:extLst>
              <a:ext uri="{FF2B5EF4-FFF2-40B4-BE49-F238E27FC236}">
                <a16:creationId xmlns:a16="http://schemas.microsoft.com/office/drawing/2014/main" id="{255483C8-F701-100E-BBE5-61BDA566D5AF}"/>
              </a:ext>
            </a:extLst>
          </p:cNvPr>
          <p:cNvSpPr txBox="1"/>
          <p:nvPr/>
        </p:nvSpPr>
        <p:spPr>
          <a:xfrm>
            <a:off x="2187519" y="1979077"/>
            <a:ext cx="2713969" cy="169277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300" b="1" u="sng" dirty="0">
                <a:latin typeface="Calibri"/>
                <a:ea typeface="Calibri"/>
                <a:cs typeface="Segoe UI"/>
              </a:rPr>
              <a:t>How was the school built? </a:t>
            </a:r>
          </a:p>
          <a:p>
            <a:r>
              <a:rPr lang="en-US" sz="1300" dirty="0">
                <a:latin typeface="Calibri"/>
                <a:ea typeface="Calibri"/>
                <a:cs typeface="Segoe UI"/>
              </a:rPr>
              <a:t>The school was built from £100 left in a will from Richard Durning</a:t>
            </a:r>
          </a:p>
          <a:p>
            <a:endParaRPr lang="en-US" sz="1300" b="1" u="sng" dirty="0">
              <a:latin typeface="Calibri"/>
              <a:ea typeface="Calibri"/>
              <a:cs typeface="Segoe UI"/>
            </a:endParaRPr>
          </a:p>
          <a:p>
            <a:endParaRPr lang="en-US" sz="1300" b="1" u="sng" dirty="0">
              <a:latin typeface="Calibri"/>
              <a:ea typeface="Calibri"/>
              <a:cs typeface="Segoe UI"/>
            </a:endParaRPr>
          </a:p>
          <a:p>
            <a:endParaRPr lang="en-US" sz="1300" b="1" u="sng" dirty="0">
              <a:latin typeface="Calibri"/>
              <a:ea typeface="Calibri"/>
              <a:cs typeface="Segoe UI"/>
            </a:endParaRPr>
          </a:p>
          <a:p>
            <a:endParaRPr lang="en-US" sz="1300" b="1" u="sng" dirty="0">
              <a:latin typeface="Calibri"/>
              <a:ea typeface="Calibri"/>
              <a:cs typeface="Segoe UI"/>
            </a:endParaRPr>
          </a:p>
          <a:p>
            <a:endParaRPr lang="en-US" sz="1300" b="1" u="sng" dirty="0">
              <a:latin typeface="Calibri"/>
              <a:ea typeface="Calibri"/>
              <a:cs typeface="Segoe UI"/>
            </a:endParaRP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id="{F91F3ADB-CB16-5A12-4AE1-0E3E9D9BB26A}"/>
              </a:ext>
            </a:extLst>
          </p:cNvPr>
          <p:cNvGrpSpPr/>
          <p:nvPr/>
        </p:nvGrpSpPr>
        <p:grpSpPr>
          <a:xfrm>
            <a:off x="2720604" y="4275114"/>
            <a:ext cx="2411846" cy="3255226"/>
            <a:chOff x="2369017" y="2934776"/>
            <a:chExt cx="2411846" cy="1705955"/>
          </a:xfrm>
        </p:grpSpPr>
        <p:pic>
          <p:nvPicPr>
            <p:cNvPr id="35" name="Picture 34" descr="A piece of white paper with a black background&#10;&#10;Description automatically generated">
              <a:extLst>
                <a:ext uri="{FF2B5EF4-FFF2-40B4-BE49-F238E27FC236}">
                  <a16:creationId xmlns:a16="http://schemas.microsoft.com/office/drawing/2014/main" id="{D85BEA71-B47B-5C58-E7B6-E17A89B0AEF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74001" y="2934776"/>
              <a:ext cx="2406862" cy="1705955"/>
            </a:xfrm>
            <a:prstGeom prst="rect">
              <a:avLst/>
            </a:prstGeom>
          </p:spPr>
        </p:pic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9F2E9D34-C91F-A322-D1EC-584F8F4D7103}"/>
                </a:ext>
              </a:extLst>
            </p:cNvPr>
            <p:cNvSpPr txBox="1"/>
            <p:nvPr/>
          </p:nvSpPr>
          <p:spPr>
            <a:xfrm>
              <a:off x="2369017" y="3137409"/>
              <a:ext cx="2408932" cy="887125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r>
                <a:rPr lang="en-US" sz="1300" b="1" u="sng" dirty="0">
                  <a:latin typeface="Calibri"/>
                  <a:ea typeface="Calibri"/>
                  <a:cs typeface="Segoe UI"/>
                </a:rPr>
                <a:t>Victorian period </a:t>
              </a:r>
            </a:p>
            <a:p>
              <a:r>
                <a:rPr lang="en-US" sz="1300" dirty="0">
                  <a:latin typeface="Calibri"/>
                  <a:ea typeface="Calibri"/>
                  <a:cs typeface="Segoe UI"/>
                </a:rPr>
                <a:t>Schools were strict </a:t>
              </a:r>
            </a:p>
            <a:p>
              <a:r>
                <a:rPr lang="en-US" sz="1300" dirty="0">
                  <a:latin typeface="Calibri"/>
                  <a:ea typeface="Calibri"/>
                  <a:cs typeface="Segoe UI"/>
                </a:rPr>
                <a:t>Days were long </a:t>
              </a:r>
            </a:p>
            <a:p>
              <a:r>
                <a:rPr lang="en-US" sz="1300" dirty="0">
                  <a:latin typeface="Calibri"/>
                  <a:ea typeface="Calibri"/>
                  <a:cs typeface="Segoe UI"/>
                </a:rPr>
                <a:t>Boys &amp; girls played in separate playgrounds </a:t>
              </a:r>
            </a:p>
            <a:p>
              <a:r>
                <a:rPr lang="en-US" sz="1300" dirty="0">
                  <a:latin typeface="Calibri"/>
                  <a:ea typeface="Calibri"/>
                  <a:cs typeface="Segoe UI"/>
                </a:rPr>
                <a:t>The main subjects were Reading, Writing &amp; Arithmetic </a:t>
              </a:r>
            </a:p>
            <a:p>
              <a:endParaRPr lang="en-US" sz="1300" dirty="0">
                <a:latin typeface="Calibri"/>
                <a:ea typeface="Calibri"/>
                <a:cs typeface="Segoe UI"/>
              </a:endParaRPr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585007E9-055B-F439-2DF5-B213EBE34261}"/>
              </a:ext>
            </a:extLst>
          </p:cNvPr>
          <p:cNvGrpSpPr/>
          <p:nvPr/>
        </p:nvGrpSpPr>
        <p:grpSpPr>
          <a:xfrm>
            <a:off x="70628" y="5157970"/>
            <a:ext cx="2652899" cy="2601036"/>
            <a:chOff x="2370839" y="4326765"/>
            <a:chExt cx="2426275" cy="3235130"/>
          </a:xfrm>
        </p:grpSpPr>
        <p:pic>
          <p:nvPicPr>
            <p:cNvPr id="36" name="Picture 35" descr="A piece of white paper with a black background&#10;&#10;Description automatically generated">
              <a:extLst>
                <a:ext uri="{FF2B5EF4-FFF2-40B4-BE49-F238E27FC236}">
                  <a16:creationId xmlns:a16="http://schemas.microsoft.com/office/drawing/2014/main" id="{7756D280-8C79-395C-CB56-1684633A1A3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70839" y="4326765"/>
              <a:ext cx="2426275" cy="2764094"/>
            </a:xfrm>
            <a:prstGeom prst="rect">
              <a:avLst/>
            </a:prstGeom>
          </p:spPr>
        </p:pic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271CCD9B-8C4B-45EF-4435-814B35C153DD}"/>
                </a:ext>
              </a:extLst>
            </p:cNvPr>
            <p:cNvSpPr txBox="1"/>
            <p:nvPr/>
          </p:nvSpPr>
          <p:spPr>
            <a:xfrm>
              <a:off x="2540615" y="4633414"/>
              <a:ext cx="1855139" cy="2928481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r>
                <a:rPr lang="en-US" sz="1300" b="1" u="sng" dirty="0">
                  <a:latin typeface="Calibri"/>
                  <a:cs typeface="Segoe UI"/>
                </a:rPr>
                <a:t>How do we find out about the past?</a:t>
              </a:r>
              <a:endParaRPr lang="en-US" dirty="0"/>
            </a:p>
            <a:p>
              <a:pPr marL="285750" indent="-285750">
                <a:buFont typeface="Arial"/>
                <a:buChar char="•"/>
              </a:pPr>
              <a:r>
                <a:rPr lang="en-US" sz="1200" dirty="0">
                  <a:latin typeface="Calibri"/>
                  <a:ea typeface="Calibri"/>
                  <a:cs typeface="Segoe UI"/>
                </a:rPr>
                <a:t>reading books</a:t>
              </a:r>
            </a:p>
            <a:p>
              <a:pPr marL="285750" indent="-285750">
                <a:buFont typeface="Arial"/>
                <a:buChar char="•"/>
              </a:pPr>
              <a:r>
                <a:rPr lang="en-US" sz="1200" dirty="0">
                  <a:latin typeface="Calibri"/>
                  <a:ea typeface="Calibri"/>
                  <a:cs typeface="Segoe UI"/>
                </a:rPr>
                <a:t>internet</a:t>
              </a:r>
            </a:p>
            <a:p>
              <a:pPr marL="285750" indent="-285750">
                <a:buFont typeface="Arial"/>
                <a:buChar char="•"/>
              </a:pPr>
              <a:r>
                <a:rPr lang="en-US" sz="1200" dirty="0">
                  <a:latin typeface="Calibri"/>
                  <a:ea typeface="Calibri"/>
                  <a:cs typeface="Segoe UI"/>
                </a:rPr>
                <a:t>talking to people who were around at the time</a:t>
              </a:r>
              <a:endParaRPr lang="en-US" dirty="0"/>
            </a:p>
            <a:p>
              <a:pPr marL="285750" indent="-285750">
                <a:buFont typeface="Arial"/>
                <a:buChar char="•"/>
              </a:pPr>
              <a:r>
                <a:rPr lang="en-US" sz="1200" dirty="0">
                  <a:latin typeface="Calibri"/>
                  <a:ea typeface="Calibri"/>
                  <a:cs typeface="Segoe UI"/>
                </a:rPr>
                <a:t>museums</a:t>
              </a:r>
            </a:p>
            <a:p>
              <a:pPr marL="285750" indent="-285750">
                <a:buFont typeface="Arial"/>
                <a:buChar char="•"/>
              </a:pPr>
              <a:r>
                <a:rPr lang="en-US" sz="1200" dirty="0">
                  <a:latin typeface="Calibri"/>
                  <a:ea typeface="Calibri"/>
                  <a:cs typeface="Segoe UI"/>
                </a:rPr>
                <a:t>video clips</a:t>
              </a:r>
            </a:p>
            <a:p>
              <a:pPr marL="285750" indent="-285750">
                <a:buFont typeface="Arial"/>
                <a:buChar char="•"/>
              </a:pPr>
              <a:r>
                <a:rPr lang="en-US" sz="1200" dirty="0">
                  <a:latin typeface="Calibri"/>
                  <a:ea typeface="Calibri"/>
                  <a:cs typeface="Segoe UI"/>
                </a:rPr>
                <a:t>Newspaper clips </a:t>
              </a:r>
            </a:p>
            <a:p>
              <a:pPr marL="285750" indent="-285750">
                <a:buFont typeface="Arial"/>
                <a:buChar char="•"/>
              </a:pPr>
              <a:r>
                <a:rPr lang="en-US" sz="1200" dirty="0">
                  <a:latin typeface="Calibri"/>
                  <a:ea typeface="Calibri"/>
                  <a:cs typeface="Segoe UI"/>
                </a:rPr>
                <a:t>photographs</a:t>
              </a:r>
            </a:p>
            <a:p>
              <a:pPr marL="285750" indent="-285750">
                <a:buFont typeface="Arial"/>
                <a:buChar char="•"/>
              </a:pPr>
              <a:r>
                <a:rPr lang="en-US" sz="1200" dirty="0">
                  <a:latin typeface="Calibri"/>
                  <a:ea typeface="Calibri"/>
                  <a:cs typeface="Segoe UI"/>
                </a:rPr>
                <a:t>looking at objects</a:t>
              </a:r>
            </a:p>
            <a:p>
              <a:endParaRPr lang="en-US" sz="1300" b="1" u="sng" dirty="0">
                <a:latin typeface="Calibri"/>
                <a:ea typeface="Calibri"/>
                <a:cs typeface="Segoe UI"/>
              </a:endParaRPr>
            </a:p>
          </p:txBody>
        </p:sp>
      </p:grpSp>
      <p:sp>
        <p:nvSpPr>
          <p:cNvPr id="54" name="TextBox 53">
            <a:extLst>
              <a:ext uri="{FF2B5EF4-FFF2-40B4-BE49-F238E27FC236}">
                <a16:creationId xmlns:a16="http://schemas.microsoft.com/office/drawing/2014/main" id="{752551E7-230F-09A3-7676-C16545850271}"/>
              </a:ext>
            </a:extLst>
          </p:cNvPr>
          <p:cNvSpPr txBox="1"/>
          <p:nvPr/>
        </p:nvSpPr>
        <p:spPr>
          <a:xfrm>
            <a:off x="6788" y="4352"/>
            <a:ext cx="5603429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dirty="0">
                <a:latin typeface="Freestyle Script"/>
                <a:ea typeface="Calibri"/>
                <a:cs typeface="Calibri"/>
              </a:rPr>
              <a:t>Local </a:t>
            </a:r>
            <a:r>
              <a:rPr lang="en-US" sz="3600" err="1">
                <a:latin typeface="Freestyle Script"/>
                <a:ea typeface="Calibri"/>
                <a:cs typeface="Calibri"/>
              </a:rPr>
              <a:t>History:Richard</a:t>
            </a:r>
            <a:r>
              <a:rPr lang="en-US" sz="3600" dirty="0">
                <a:latin typeface="Freestyle Script"/>
                <a:ea typeface="Calibri"/>
                <a:cs typeface="Calibri"/>
              </a:rPr>
              <a:t> Durning's- </a:t>
            </a:r>
            <a:r>
              <a:rPr lang="en-GB" sz="3600" dirty="0">
                <a:latin typeface="Freestyle Script"/>
                <a:ea typeface="Calibri"/>
                <a:cs typeface="Calibri"/>
              </a:rPr>
              <a:t>How has time changed Richard Durning's School?</a:t>
            </a:r>
          </a:p>
          <a:p>
            <a:r>
              <a:rPr lang="en-GB" sz="3600" b="1" dirty="0">
                <a:latin typeface="Freestyle Script"/>
                <a:ea typeface="Calibri"/>
                <a:cs typeface="Calibri"/>
              </a:rPr>
              <a:t>Sticky Knowledge</a:t>
            </a:r>
            <a:r>
              <a:rPr lang="en-GB" sz="3600" dirty="0">
                <a:latin typeface="Freestyle Script"/>
                <a:ea typeface="Calibri"/>
                <a:cs typeface="Calibri"/>
              </a:rPr>
              <a:t> </a:t>
            </a:r>
          </a:p>
        </p:txBody>
      </p:sp>
      <p:pic>
        <p:nvPicPr>
          <p:cNvPr id="3" name="Picture 2" descr="Richard Durning's Endowed School ...">
            <a:extLst>
              <a:ext uri="{FF2B5EF4-FFF2-40B4-BE49-F238E27FC236}">
                <a16:creationId xmlns:a16="http://schemas.microsoft.com/office/drawing/2014/main" id="{5B29F79B-1FAD-6907-C3D9-E517323671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01538" y="3296"/>
            <a:ext cx="1743358" cy="2205586"/>
          </a:xfrm>
          <a:prstGeom prst="rect">
            <a:avLst/>
          </a:prstGeom>
        </p:spPr>
      </p:pic>
      <p:pic>
        <p:nvPicPr>
          <p:cNvPr id="5" name="Picture 4" descr="Richard Durning Holt - Wikipedia">
            <a:extLst>
              <a:ext uri="{FF2B5EF4-FFF2-40B4-BE49-F238E27FC236}">
                <a16:creationId xmlns:a16="http://schemas.microsoft.com/office/drawing/2014/main" id="{643446A5-342D-B04D-A0C3-B0C328AB4A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6344" y="2824284"/>
            <a:ext cx="2238739" cy="1322178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3CA625C0-FFE6-8D53-DA2C-5057538A158E}"/>
              </a:ext>
            </a:extLst>
          </p:cNvPr>
          <p:cNvGrpSpPr/>
          <p:nvPr/>
        </p:nvGrpSpPr>
        <p:grpSpPr>
          <a:xfrm>
            <a:off x="204234" y="2027626"/>
            <a:ext cx="1983589" cy="2238032"/>
            <a:chOff x="2369017" y="2855202"/>
            <a:chExt cx="1983589" cy="2238032"/>
          </a:xfrm>
        </p:grpSpPr>
        <p:pic>
          <p:nvPicPr>
            <p:cNvPr id="6" name="Picture 5" descr="A piece of white paper with a black background&#10;&#10;Description automatically generated">
              <a:extLst>
                <a:ext uri="{FF2B5EF4-FFF2-40B4-BE49-F238E27FC236}">
                  <a16:creationId xmlns:a16="http://schemas.microsoft.com/office/drawing/2014/main" id="{07ECE493-AAE1-8A97-0A9C-0BA2D059C63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74001" y="2855202"/>
              <a:ext cx="1817914" cy="1753700"/>
            </a:xfrm>
            <a:prstGeom prst="rect">
              <a:avLst/>
            </a:prstGeom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02389293-07E9-C307-916C-D550FD5151FD}"/>
                </a:ext>
              </a:extLst>
            </p:cNvPr>
            <p:cNvSpPr txBox="1"/>
            <p:nvPr/>
          </p:nvSpPr>
          <p:spPr>
            <a:xfrm>
              <a:off x="2369017" y="3200408"/>
              <a:ext cx="1983589" cy="1892826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r>
                <a:rPr lang="en-US" sz="1300" b="1" u="sng" dirty="0">
                  <a:latin typeface="Calibri"/>
                  <a:ea typeface="Calibri"/>
                  <a:cs typeface="Segoe UI"/>
                </a:rPr>
                <a:t>Who was Richard Durning?</a:t>
              </a:r>
            </a:p>
            <a:p>
              <a:r>
                <a:rPr lang="en-US" sz="1300" dirty="0">
                  <a:latin typeface="Calibri"/>
                  <a:ea typeface="Calibri"/>
                  <a:cs typeface="Segoe UI"/>
                </a:rPr>
                <a:t>Richard Durning was born in 1616</a:t>
              </a:r>
            </a:p>
            <a:p>
              <a:r>
                <a:rPr lang="en-US" sz="1300" dirty="0">
                  <a:latin typeface="Calibri"/>
                  <a:ea typeface="Calibri"/>
                  <a:cs typeface="Segoe UI"/>
                </a:rPr>
                <a:t>He was a yeoman farmer </a:t>
              </a:r>
            </a:p>
            <a:p>
              <a:r>
                <a:rPr lang="en-US" sz="1300" dirty="0">
                  <a:latin typeface="Calibri"/>
                  <a:ea typeface="Calibri"/>
                  <a:cs typeface="Segoe UI"/>
                </a:rPr>
                <a:t>He lived in Brandreth House and married Margaret Wainwright</a:t>
              </a:r>
            </a:p>
            <a:p>
              <a:endParaRPr lang="en-US" sz="1300" b="1" dirty="0">
                <a:latin typeface="Calibri"/>
                <a:ea typeface="Calibri"/>
                <a:cs typeface="Segoe UI"/>
              </a:endParaRPr>
            </a:p>
          </p:txBody>
        </p:sp>
      </p:grpSp>
      <p:pic>
        <p:nvPicPr>
          <p:cNvPr id="4" name="Picture 3" descr="Parbold Village History - Parbold Online">
            <a:extLst>
              <a:ext uri="{FF2B5EF4-FFF2-40B4-BE49-F238E27FC236}">
                <a16:creationId xmlns:a16="http://schemas.microsoft.com/office/drawing/2014/main" id="{C385EA80-CE14-4DD2-D272-DEE9D5C6243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08879" y="6238244"/>
            <a:ext cx="2774706" cy="1288878"/>
          </a:xfrm>
          <a:prstGeom prst="rect">
            <a:avLst/>
          </a:prstGeom>
        </p:spPr>
      </p:pic>
      <p:pic>
        <p:nvPicPr>
          <p:cNvPr id="10" name="Picture 9" descr="Shepherd Street School • Victorian School and Work in ...">
            <a:extLst>
              <a:ext uri="{FF2B5EF4-FFF2-40B4-BE49-F238E27FC236}">
                <a16:creationId xmlns:a16="http://schemas.microsoft.com/office/drawing/2014/main" id="{7BB50BE2-57C0-DEEF-3BD6-169567B35F1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18520" y="6240832"/>
            <a:ext cx="2090796" cy="1283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5842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9DBBA329-E73C-0438-35AE-944748B3CD98}"/>
              </a:ext>
            </a:extLst>
          </p:cNvPr>
          <p:cNvSpPr txBox="1"/>
          <p:nvPr/>
        </p:nvSpPr>
        <p:spPr>
          <a:xfrm>
            <a:off x="522585" y="591019"/>
            <a:ext cx="2408932" cy="29238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300" b="1" dirty="0">
                <a:latin typeface="Calibri"/>
                <a:ea typeface="Calibri"/>
                <a:cs typeface="Segoe UI"/>
              </a:rPr>
              <a:t>…?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31C144A-412C-D0F4-4E03-AE44507CCE2A}"/>
              </a:ext>
            </a:extLst>
          </p:cNvPr>
          <p:cNvGrpSpPr/>
          <p:nvPr/>
        </p:nvGrpSpPr>
        <p:grpSpPr>
          <a:xfrm>
            <a:off x="6157387" y="404301"/>
            <a:ext cx="2411846" cy="1705955"/>
            <a:chOff x="2369017" y="2934776"/>
            <a:chExt cx="2411846" cy="1705955"/>
          </a:xfrm>
        </p:grpSpPr>
        <p:pic>
          <p:nvPicPr>
            <p:cNvPr id="10" name="Picture 9" descr="A piece of white paper with a black background&#10;&#10;Description automatically generated">
              <a:extLst>
                <a:ext uri="{FF2B5EF4-FFF2-40B4-BE49-F238E27FC236}">
                  <a16:creationId xmlns:a16="http://schemas.microsoft.com/office/drawing/2014/main" id="{0DC60C4B-D2F1-10D3-068C-67F64A09384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374001" y="2934776"/>
              <a:ext cx="2406862" cy="1705955"/>
            </a:xfrm>
            <a:prstGeom prst="rect">
              <a:avLst/>
            </a:prstGeom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55F98D8B-802B-B8F1-1FBD-6B4457E71422}"/>
                </a:ext>
              </a:extLst>
            </p:cNvPr>
            <p:cNvSpPr txBox="1"/>
            <p:nvPr/>
          </p:nvSpPr>
          <p:spPr>
            <a:xfrm>
              <a:off x="2369017" y="3137409"/>
              <a:ext cx="2408932" cy="292388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r>
                <a:rPr lang="en-US" sz="1300" b="1" dirty="0">
                  <a:latin typeface="Calibri"/>
                  <a:ea typeface="Calibri"/>
                  <a:cs typeface="Segoe UI"/>
                </a:rPr>
                <a:t>…?</a:t>
              </a:r>
            </a:p>
          </p:txBody>
        </p:sp>
      </p:grp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D8185119-F0CA-E2C5-36A8-6FD893EE98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578477"/>
              </p:ext>
            </p:extLst>
          </p:nvPr>
        </p:nvGraphicFramePr>
        <p:xfrm>
          <a:off x="255072" y="4493230"/>
          <a:ext cx="5336754" cy="27620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98929">
                  <a:extLst>
                    <a:ext uri="{9D8B030D-6E8A-4147-A177-3AD203B41FA5}">
                      <a16:colId xmlns:a16="http://schemas.microsoft.com/office/drawing/2014/main" val="2206390192"/>
                    </a:ext>
                  </a:extLst>
                </a:gridCol>
                <a:gridCol w="3737825">
                  <a:extLst>
                    <a:ext uri="{9D8B030D-6E8A-4147-A177-3AD203B41FA5}">
                      <a16:colId xmlns:a16="http://schemas.microsoft.com/office/drawing/2014/main" val="2475389023"/>
                    </a:ext>
                  </a:extLst>
                </a:gridCol>
              </a:tblGrid>
              <a:tr h="215007"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</a:rPr>
                        <a:t>Vocabulary </a:t>
                      </a:r>
                      <a:endParaRPr lang="en-US" dirty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</a:rPr>
                        <a:t>Definition </a:t>
                      </a:r>
                      <a:endParaRPr lang="en-US" dirty="0">
                        <a:effectLst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964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9318062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</a:t>
                      </a:r>
                    </a:p>
                    <a:p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7964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236793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  <a:p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4265778"/>
                  </a:ext>
                </a:extLst>
              </a:tr>
              <a:tr h="413476">
                <a:tc>
                  <a:txBody>
                    <a:bodyPr/>
                    <a:lstStyle/>
                    <a:p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2892709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5999442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9217455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0560848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4961429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4062150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BF8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4062778"/>
                  </a:ext>
                </a:extLst>
              </a:tr>
            </a:tbl>
          </a:graphicData>
        </a:graphic>
      </p:graphicFrame>
      <p:pic>
        <p:nvPicPr>
          <p:cNvPr id="19" name="Picture 18" descr="A black and yellow border&#10;&#10;Description automatically generated">
            <a:extLst>
              <a:ext uri="{FF2B5EF4-FFF2-40B4-BE49-F238E27FC236}">
                <a16:creationId xmlns:a16="http://schemas.microsoft.com/office/drawing/2014/main" id="{B4F39FA2-5590-84DB-F52A-2618199C9E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9518" y="6071239"/>
            <a:ext cx="2753172" cy="1019175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7377163F-E1A8-70B4-6820-CF0D37398FA5}"/>
              </a:ext>
            </a:extLst>
          </p:cNvPr>
          <p:cNvSpPr txBox="1"/>
          <p:nvPr/>
        </p:nvSpPr>
        <p:spPr>
          <a:xfrm>
            <a:off x="8320632" y="2972983"/>
            <a:ext cx="1539766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latin typeface="Freestyle Script"/>
              </a:rPr>
              <a:t>Key Vocabulary</a:t>
            </a:r>
            <a:endParaRPr lang="en-US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6C2E37-7EF7-8B5F-AADA-65F83A6566E9}"/>
              </a:ext>
            </a:extLst>
          </p:cNvPr>
          <p:cNvSpPr txBox="1"/>
          <p:nvPr/>
        </p:nvSpPr>
        <p:spPr>
          <a:xfrm>
            <a:off x="8322171" y="3678516"/>
            <a:ext cx="1613056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latin typeface="Freestyle Script"/>
              </a:rPr>
              <a:t>Useful Books...</a:t>
            </a:r>
            <a:endParaRPr lang="en-US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9487CBE-D3EB-427D-4BB5-0996F801542F}"/>
              </a:ext>
            </a:extLst>
          </p:cNvPr>
          <p:cNvSpPr txBox="1"/>
          <p:nvPr/>
        </p:nvSpPr>
        <p:spPr>
          <a:xfrm>
            <a:off x="372891" y="2598487"/>
            <a:ext cx="5348352" cy="135421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sz="5600" dirty="0">
              <a:latin typeface="Freestyle Script"/>
            </a:endParaRPr>
          </a:p>
          <a:p>
            <a:r>
              <a:rPr lang="en-US" sz="2600" dirty="0">
                <a:latin typeface="Freestyle Script"/>
              </a:rPr>
              <a:t>Key Question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77030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239</Words>
  <Application>Microsoft Office PowerPoint</Application>
  <PresentationFormat>Custom</PresentationFormat>
  <Paragraphs>59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Aptos</vt:lpstr>
      <vt:lpstr>Aptos Display</vt:lpstr>
      <vt:lpstr>Arial</vt:lpstr>
      <vt:lpstr>Calibri</vt:lpstr>
      <vt:lpstr>Freestyle Script</vt:lpstr>
      <vt:lpstr>Segoe UI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Foley, Nicola</cp:lastModifiedBy>
  <cp:revision>604</cp:revision>
  <dcterms:created xsi:type="dcterms:W3CDTF">2024-10-06T18:57:58Z</dcterms:created>
  <dcterms:modified xsi:type="dcterms:W3CDTF">2025-04-04T11:22:13Z</dcterms:modified>
</cp:coreProperties>
</file>