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0696575" cy="759142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3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7072" y="1242393"/>
            <a:ext cx="8022431" cy="2642941"/>
          </a:xfrm>
        </p:spPr>
        <p:txBody>
          <a:bodyPr anchor="b"/>
          <a:lstStyle>
            <a:lvl1pPr algn="ctr">
              <a:defRPr sz="526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7072" y="3987256"/>
            <a:ext cx="8022431" cy="1832837"/>
          </a:xfrm>
        </p:spPr>
        <p:txBody>
          <a:bodyPr/>
          <a:lstStyle>
            <a:lvl1pPr marL="0" indent="0" algn="ctr">
              <a:buNone/>
              <a:defRPr sz="2106"/>
            </a:lvl1pPr>
            <a:lvl2pPr marL="401102" indent="0" algn="ctr">
              <a:buNone/>
              <a:defRPr sz="1755"/>
            </a:lvl2pPr>
            <a:lvl3pPr marL="802203" indent="0" algn="ctr">
              <a:buNone/>
              <a:defRPr sz="1579"/>
            </a:lvl3pPr>
            <a:lvl4pPr marL="1203305" indent="0" algn="ctr">
              <a:buNone/>
              <a:defRPr sz="1404"/>
            </a:lvl4pPr>
            <a:lvl5pPr marL="1604406" indent="0" algn="ctr">
              <a:buNone/>
              <a:defRPr sz="1404"/>
            </a:lvl5pPr>
            <a:lvl6pPr marL="2005508" indent="0" algn="ctr">
              <a:buNone/>
              <a:defRPr sz="1404"/>
            </a:lvl6pPr>
            <a:lvl7pPr marL="2406609" indent="0" algn="ctr">
              <a:buNone/>
              <a:defRPr sz="1404"/>
            </a:lvl7pPr>
            <a:lvl8pPr marL="2807711" indent="0" algn="ctr">
              <a:buNone/>
              <a:defRPr sz="1404"/>
            </a:lvl8pPr>
            <a:lvl9pPr marL="3208812" indent="0" algn="ctr">
              <a:buNone/>
              <a:defRPr sz="140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818" y="1892586"/>
            <a:ext cx="9225796" cy="3157821"/>
          </a:xfrm>
        </p:spPr>
        <p:txBody>
          <a:bodyPr anchor="b"/>
          <a:lstStyle>
            <a:lvl1pPr>
              <a:defRPr sz="526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818" y="5080281"/>
            <a:ext cx="9225796" cy="1660624"/>
          </a:xfrm>
        </p:spPr>
        <p:txBody>
          <a:bodyPr/>
          <a:lstStyle>
            <a:lvl1pPr marL="0" indent="0">
              <a:buNone/>
              <a:defRPr sz="2106">
                <a:solidFill>
                  <a:schemeClr val="tx1">
                    <a:tint val="82000"/>
                  </a:schemeClr>
                </a:solidFill>
              </a:defRPr>
            </a:lvl1pPr>
            <a:lvl2pPr marL="401102" indent="0">
              <a:buNone/>
              <a:defRPr sz="1755">
                <a:solidFill>
                  <a:schemeClr val="tx1">
                    <a:tint val="82000"/>
                  </a:schemeClr>
                </a:solidFill>
              </a:defRPr>
            </a:lvl2pPr>
            <a:lvl3pPr marL="802203" indent="0">
              <a:buNone/>
              <a:defRPr sz="1579">
                <a:solidFill>
                  <a:schemeClr val="tx1">
                    <a:tint val="82000"/>
                  </a:schemeClr>
                </a:solidFill>
              </a:defRPr>
            </a:lvl3pPr>
            <a:lvl4pPr marL="1203305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4pPr>
            <a:lvl5pPr marL="1604406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5pPr>
            <a:lvl6pPr marL="2005508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6pPr>
            <a:lvl7pPr marL="2406609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7pPr>
            <a:lvl8pPr marL="2807711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8pPr>
            <a:lvl9pPr marL="3208812" indent="0">
              <a:buNone/>
              <a:defRPr sz="140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390" y="2020866"/>
            <a:ext cx="4546044" cy="48166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5141" y="2020866"/>
            <a:ext cx="4546044" cy="48166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404173"/>
            <a:ext cx="9225796" cy="14673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783" y="1860954"/>
            <a:ext cx="4525152" cy="912025"/>
          </a:xfrm>
        </p:spPr>
        <p:txBody>
          <a:bodyPr anchor="b"/>
          <a:lstStyle>
            <a:lvl1pPr marL="0" indent="0">
              <a:buNone/>
              <a:defRPr sz="2106" b="1"/>
            </a:lvl1pPr>
            <a:lvl2pPr marL="401102" indent="0">
              <a:buNone/>
              <a:defRPr sz="1755" b="1"/>
            </a:lvl2pPr>
            <a:lvl3pPr marL="802203" indent="0">
              <a:buNone/>
              <a:defRPr sz="1579" b="1"/>
            </a:lvl3pPr>
            <a:lvl4pPr marL="1203305" indent="0">
              <a:buNone/>
              <a:defRPr sz="1404" b="1"/>
            </a:lvl4pPr>
            <a:lvl5pPr marL="1604406" indent="0">
              <a:buNone/>
              <a:defRPr sz="1404" b="1"/>
            </a:lvl5pPr>
            <a:lvl6pPr marL="2005508" indent="0">
              <a:buNone/>
              <a:defRPr sz="1404" b="1"/>
            </a:lvl6pPr>
            <a:lvl7pPr marL="2406609" indent="0">
              <a:buNone/>
              <a:defRPr sz="1404" b="1"/>
            </a:lvl7pPr>
            <a:lvl8pPr marL="2807711" indent="0">
              <a:buNone/>
              <a:defRPr sz="1404" b="1"/>
            </a:lvl8pPr>
            <a:lvl9pPr marL="3208812" indent="0">
              <a:buNone/>
              <a:defRPr sz="1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783" y="2772979"/>
            <a:ext cx="4525152" cy="40786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5141" y="1860954"/>
            <a:ext cx="4547438" cy="912025"/>
          </a:xfrm>
        </p:spPr>
        <p:txBody>
          <a:bodyPr anchor="b"/>
          <a:lstStyle>
            <a:lvl1pPr marL="0" indent="0">
              <a:buNone/>
              <a:defRPr sz="2106" b="1"/>
            </a:lvl1pPr>
            <a:lvl2pPr marL="401102" indent="0">
              <a:buNone/>
              <a:defRPr sz="1755" b="1"/>
            </a:lvl2pPr>
            <a:lvl3pPr marL="802203" indent="0">
              <a:buNone/>
              <a:defRPr sz="1579" b="1"/>
            </a:lvl3pPr>
            <a:lvl4pPr marL="1203305" indent="0">
              <a:buNone/>
              <a:defRPr sz="1404" b="1"/>
            </a:lvl4pPr>
            <a:lvl5pPr marL="1604406" indent="0">
              <a:buNone/>
              <a:defRPr sz="1404" b="1"/>
            </a:lvl5pPr>
            <a:lvl6pPr marL="2005508" indent="0">
              <a:buNone/>
              <a:defRPr sz="1404" b="1"/>
            </a:lvl6pPr>
            <a:lvl7pPr marL="2406609" indent="0">
              <a:buNone/>
              <a:defRPr sz="1404" b="1"/>
            </a:lvl7pPr>
            <a:lvl8pPr marL="2807711" indent="0">
              <a:buNone/>
              <a:defRPr sz="1404" b="1"/>
            </a:lvl8pPr>
            <a:lvl9pPr marL="3208812" indent="0">
              <a:buNone/>
              <a:defRPr sz="140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5141" y="2772979"/>
            <a:ext cx="4547438" cy="40786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506095"/>
            <a:ext cx="3449924" cy="1771333"/>
          </a:xfrm>
        </p:spPr>
        <p:txBody>
          <a:bodyPr anchor="b"/>
          <a:lstStyle>
            <a:lvl1pPr>
              <a:defRPr sz="280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7438" y="1093025"/>
            <a:ext cx="5415141" cy="5394832"/>
          </a:xfrm>
        </p:spPr>
        <p:txBody>
          <a:bodyPr/>
          <a:lstStyle>
            <a:lvl1pPr>
              <a:defRPr sz="2807"/>
            </a:lvl1pPr>
            <a:lvl2pPr>
              <a:defRPr sz="2456"/>
            </a:lvl2pPr>
            <a:lvl3pPr>
              <a:defRPr sz="2106"/>
            </a:lvl3pPr>
            <a:lvl4pPr>
              <a:defRPr sz="1755"/>
            </a:lvl4pPr>
            <a:lvl5pPr>
              <a:defRPr sz="1755"/>
            </a:lvl5pPr>
            <a:lvl6pPr>
              <a:defRPr sz="1755"/>
            </a:lvl6pPr>
            <a:lvl7pPr>
              <a:defRPr sz="1755"/>
            </a:lvl7pPr>
            <a:lvl8pPr>
              <a:defRPr sz="1755"/>
            </a:lvl8pPr>
            <a:lvl9pPr>
              <a:defRPr sz="175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77428"/>
            <a:ext cx="3449924" cy="4219216"/>
          </a:xfrm>
        </p:spPr>
        <p:txBody>
          <a:bodyPr/>
          <a:lstStyle>
            <a:lvl1pPr marL="0" indent="0">
              <a:buNone/>
              <a:defRPr sz="1404"/>
            </a:lvl1pPr>
            <a:lvl2pPr marL="401102" indent="0">
              <a:buNone/>
              <a:defRPr sz="1228"/>
            </a:lvl2pPr>
            <a:lvl3pPr marL="802203" indent="0">
              <a:buNone/>
              <a:defRPr sz="1053"/>
            </a:lvl3pPr>
            <a:lvl4pPr marL="1203305" indent="0">
              <a:buNone/>
              <a:defRPr sz="877"/>
            </a:lvl4pPr>
            <a:lvl5pPr marL="1604406" indent="0">
              <a:buNone/>
              <a:defRPr sz="877"/>
            </a:lvl5pPr>
            <a:lvl6pPr marL="2005508" indent="0">
              <a:buNone/>
              <a:defRPr sz="877"/>
            </a:lvl6pPr>
            <a:lvl7pPr marL="2406609" indent="0">
              <a:buNone/>
              <a:defRPr sz="877"/>
            </a:lvl7pPr>
            <a:lvl8pPr marL="2807711" indent="0">
              <a:buNone/>
              <a:defRPr sz="877"/>
            </a:lvl8pPr>
            <a:lvl9pPr marL="3208812" indent="0">
              <a:buNone/>
              <a:defRPr sz="8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783" y="506095"/>
            <a:ext cx="3449924" cy="1771333"/>
          </a:xfrm>
        </p:spPr>
        <p:txBody>
          <a:bodyPr anchor="b"/>
          <a:lstStyle>
            <a:lvl1pPr>
              <a:defRPr sz="280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7438" y="1093025"/>
            <a:ext cx="5415141" cy="5394832"/>
          </a:xfrm>
        </p:spPr>
        <p:txBody>
          <a:bodyPr anchor="t"/>
          <a:lstStyle>
            <a:lvl1pPr marL="0" indent="0">
              <a:buNone/>
              <a:defRPr sz="2807"/>
            </a:lvl1pPr>
            <a:lvl2pPr marL="401102" indent="0">
              <a:buNone/>
              <a:defRPr sz="2456"/>
            </a:lvl2pPr>
            <a:lvl3pPr marL="802203" indent="0">
              <a:buNone/>
              <a:defRPr sz="2106"/>
            </a:lvl3pPr>
            <a:lvl4pPr marL="1203305" indent="0">
              <a:buNone/>
              <a:defRPr sz="1755"/>
            </a:lvl4pPr>
            <a:lvl5pPr marL="1604406" indent="0">
              <a:buNone/>
              <a:defRPr sz="1755"/>
            </a:lvl5pPr>
            <a:lvl6pPr marL="2005508" indent="0">
              <a:buNone/>
              <a:defRPr sz="1755"/>
            </a:lvl6pPr>
            <a:lvl7pPr marL="2406609" indent="0">
              <a:buNone/>
              <a:defRPr sz="1755"/>
            </a:lvl7pPr>
            <a:lvl8pPr marL="2807711" indent="0">
              <a:buNone/>
              <a:defRPr sz="1755"/>
            </a:lvl8pPr>
            <a:lvl9pPr marL="3208812" indent="0">
              <a:buNone/>
              <a:defRPr sz="175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783" y="2277428"/>
            <a:ext cx="3449924" cy="4219216"/>
          </a:xfrm>
        </p:spPr>
        <p:txBody>
          <a:bodyPr/>
          <a:lstStyle>
            <a:lvl1pPr marL="0" indent="0">
              <a:buNone/>
              <a:defRPr sz="1404"/>
            </a:lvl1pPr>
            <a:lvl2pPr marL="401102" indent="0">
              <a:buNone/>
              <a:defRPr sz="1228"/>
            </a:lvl2pPr>
            <a:lvl3pPr marL="802203" indent="0">
              <a:buNone/>
              <a:defRPr sz="1053"/>
            </a:lvl3pPr>
            <a:lvl4pPr marL="1203305" indent="0">
              <a:buNone/>
              <a:defRPr sz="877"/>
            </a:lvl4pPr>
            <a:lvl5pPr marL="1604406" indent="0">
              <a:buNone/>
              <a:defRPr sz="877"/>
            </a:lvl5pPr>
            <a:lvl6pPr marL="2005508" indent="0">
              <a:buNone/>
              <a:defRPr sz="877"/>
            </a:lvl6pPr>
            <a:lvl7pPr marL="2406609" indent="0">
              <a:buNone/>
              <a:defRPr sz="877"/>
            </a:lvl7pPr>
            <a:lvl8pPr marL="2807711" indent="0">
              <a:buNone/>
              <a:defRPr sz="877"/>
            </a:lvl8pPr>
            <a:lvl9pPr marL="3208812" indent="0">
              <a:buNone/>
              <a:defRPr sz="87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4736" y="404173"/>
            <a:ext cx="2306449" cy="643338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389" y="404173"/>
            <a:ext cx="6785640" cy="643338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390" y="404173"/>
            <a:ext cx="9225796" cy="14673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390" y="2020866"/>
            <a:ext cx="9225796" cy="48166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390" y="7036127"/>
            <a:ext cx="2406729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3241" y="7036127"/>
            <a:ext cx="3610094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4456" y="7036127"/>
            <a:ext cx="2406729" cy="4041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B7354759-C12A-2FBB-26D8-73EF5E83B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804739"/>
              </p:ext>
            </p:extLst>
          </p:nvPr>
        </p:nvGraphicFramePr>
        <p:xfrm>
          <a:off x="5351840" y="2734229"/>
          <a:ext cx="4980660" cy="475093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87961">
                  <a:extLst>
                    <a:ext uri="{9D8B030D-6E8A-4147-A177-3AD203B41FA5}">
                      <a16:colId xmlns:a16="http://schemas.microsoft.com/office/drawing/2014/main" val="840761901"/>
                    </a:ext>
                  </a:extLst>
                </a:gridCol>
                <a:gridCol w="3492699">
                  <a:extLst>
                    <a:ext uri="{9D8B030D-6E8A-4147-A177-3AD203B41FA5}">
                      <a16:colId xmlns:a16="http://schemas.microsoft.com/office/drawing/2014/main" val="1249802021"/>
                    </a:ext>
                  </a:extLst>
                </a:gridCol>
              </a:tblGrid>
              <a:tr h="361913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Vocabulary 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Aptos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Definition 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Aptos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43848"/>
                  </a:ext>
                </a:extLst>
              </a:tr>
              <a:tr h="361913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Location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A particular place or position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035954"/>
                  </a:ext>
                </a:extLst>
              </a:tr>
              <a:tr h="39481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Position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Location of an object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803539"/>
                  </a:ext>
                </a:extLst>
              </a:tr>
              <a:tr h="546161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Human Features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Something that has been built or made by humans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200856"/>
                  </a:ext>
                </a:extLst>
              </a:tr>
              <a:tr h="546161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Physical Features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Natural characteristics of a place. For Example; mountains, rivers, valleys, oceans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941746"/>
                  </a:ext>
                </a:extLst>
              </a:tr>
              <a:tr h="361913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Map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A drawing that represents a place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354417"/>
                  </a:ext>
                </a:extLst>
              </a:tr>
              <a:tr h="546161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Symbols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Small pictures that stand for different features on a map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463281"/>
                  </a:ext>
                </a:extLst>
              </a:tr>
              <a:tr h="361913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Compass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Tells us which way is north, south, east &amp; west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147308"/>
                  </a:ext>
                </a:extLst>
              </a:tr>
              <a:tr h="361913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Country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A distinct part of the world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037736"/>
                  </a:ext>
                </a:extLst>
              </a:tr>
              <a:tr h="361913"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Town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A place where people live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564833"/>
                  </a:ext>
                </a:extLst>
              </a:tr>
              <a:tr h="546161"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Village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r>
                        <a:rPr lang="en-US" sz="1400" dirty="0">
                          <a:effectLst/>
                          <a:latin typeface="Calibri"/>
                        </a:rPr>
                        <a:t>A group of houses or buildings smaller than a town </a:t>
                      </a: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9524">
                      <a:solidFill>
                        <a:srgbClr val="FABF8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253740"/>
                  </a:ext>
                </a:extLst>
              </a:tr>
            </a:tbl>
          </a:graphicData>
        </a:graphic>
      </p:graphicFrame>
      <p:sp>
        <p:nvSpPr>
          <p:cNvPr id="33" name="TextBox 53">
            <a:extLst>
              <a:ext uri="{FF2B5EF4-FFF2-40B4-BE49-F238E27FC236}">
                <a16:creationId xmlns:a16="http://schemas.microsoft.com/office/drawing/2014/main" id="{752551E7-230F-09A3-7676-C16545850271}"/>
              </a:ext>
            </a:extLst>
          </p:cNvPr>
          <p:cNvSpPr txBox="1"/>
          <p:nvPr/>
        </p:nvSpPr>
        <p:spPr>
          <a:xfrm>
            <a:off x="227116" y="47000"/>
            <a:ext cx="5547358" cy="1231106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600" dirty="0">
                <a:latin typeface="Freestyle Script"/>
              </a:rPr>
              <a:t>Map &amp; Field Work </a:t>
            </a:r>
          </a:p>
          <a:p>
            <a:endParaRPr lang="en-US" dirty="0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88B7BC32-40C7-6BAE-31AF-DFAFB7324B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186727"/>
              </p:ext>
            </p:extLst>
          </p:nvPr>
        </p:nvGraphicFramePr>
        <p:xfrm>
          <a:off x="2658153" y="1401669"/>
          <a:ext cx="1969230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69230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base">
                        <a:lnSpc>
                          <a:spcPts val="3375"/>
                        </a:lnSpc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Sticky Knowledge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Freestyle Script"/>
                      </a:endParaRP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3C6F6B73-A906-EBB3-F212-F4B274FF0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974699"/>
              </p:ext>
            </p:extLst>
          </p:nvPr>
        </p:nvGraphicFramePr>
        <p:xfrm>
          <a:off x="184804" y="4607411"/>
          <a:ext cx="1585742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85742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Sticky Skills</a:t>
                      </a: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EA40C2B7-8C7C-0E97-D425-79BAA6B4B0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663486"/>
              </p:ext>
            </p:extLst>
          </p:nvPr>
        </p:nvGraphicFramePr>
        <p:xfrm>
          <a:off x="5650382" y="2169762"/>
          <a:ext cx="1757666" cy="56446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57666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564465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 dirty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Key Vocabulary </a:t>
                      </a: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2E34FD4-2DE5-CE37-9449-D105D1779B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114348"/>
              </p:ext>
            </p:extLst>
          </p:nvPr>
        </p:nvGraphicFramePr>
        <p:xfrm>
          <a:off x="7299304" y="221729"/>
          <a:ext cx="1956021" cy="9550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56021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 dirty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Useful Books...</a:t>
                      </a:r>
                    </a:p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endParaRPr lang="en-US" sz="2800" b="0" i="0" dirty="0">
                        <a:solidFill>
                          <a:srgbClr val="000000"/>
                        </a:solidFill>
                        <a:effectLst/>
                        <a:latin typeface="Freestyle Script"/>
                      </a:endParaRP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pSp>
        <p:nvGrpSpPr>
          <p:cNvPr id="88" name="Group 87">
            <a:extLst>
              <a:ext uri="{FF2B5EF4-FFF2-40B4-BE49-F238E27FC236}">
                <a16:creationId xmlns:a16="http://schemas.microsoft.com/office/drawing/2014/main" id="{377CA154-30C3-B9B3-03EF-F797C78D1F9C}"/>
              </a:ext>
            </a:extLst>
          </p:cNvPr>
          <p:cNvGrpSpPr/>
          <p:nvPr/>
        </p:nvGrpSpPr>
        <p:grpSpPr>
          <a:xfrm>
            <a:off x="2539749" y="4252049"/>
            <a:ext cx="2390445" cy="1619584"/>
            <a:chOff x="2379" y="1259550"/>
            <a:chExt cx="2390445" cy="1619584"/>
          </a:xfrm>
        </p:grpSpPr>
        <p:pic>
          <p:nvPicPr>
            <p:cNvPr id="89" name="Picture 88" descr="Picture 8">
              <a:extLst>
                <a:ext uri="{FF2B5EF4-FFF2-40B4-BE49-F238E27FC236}">
                  <a16:creationId xmlns:a16="http://schemas.microsoft.com/office/drawing/2014/main" id="{C6A5C5B7-2D7D-873D-7C55-6EF5D39434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902A7DFC-B207-E1EE-A32C-12E2007D5EE8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algn="l"/>
              <a:r>
                <a:rPr lang="en-US" dirty="0">
                  <a:latin typeface="Calibri"/>
                  <a:cs typeface="Calibri"/>
                </a:rPr>
                <a:t>Use a world map to identify the UK and its countries </a:t>
              </a: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B35D830C-615E-087D-2822-117DEA501E78}"/>
              </a:ext>
            </a:extLst>
          </p:cNvPr>
          <p:cNvGrpSpPr/>
          <p:nvPr/>
        </p:nvGrpSpPr>
        <p:grpSpPr>
          <a:xfrm>
            <a:off x="133328" y="4869031"/>
            <a:ext cx="2390445" cy="1619584"/>
            <a:chOff x="2379" y="1259550"/>
            <a:chExt cx="2390445" cy="1619584"/>
          </a:xfrm>
        </p:grpSpPr>
        <p:pic>
          <p:nvPicPr>
            <p:cNvPr id="92" name="Picture 91" descr="Picture 8">
              <a:extLst>
                <a:ext uri="{FF2B5EF4-FFF2-40B4-BE49-F238E27FC236}">
                  <a16:creationId xmlns:a16="http://schemas.microsoft.com/office/drawing/2014/main" id="{68AEB35E-1D9E-71FB-C38D-C4978B91DF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D1E5077C-0B27-6B02-EBA2-2B52ABBD4AD5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algn="l"/>
              <a:r>
                <a:rPr lang="en-US" dirty="0">
                  <a:latin typeface="Calibri"/>
                  <a:cs typeface="Calibri"/>
                </a:rPr>
                <a:t>Use simple compass directions and locational and directional language </a:t>
              </a: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44F9F6FF-B973-CF06-980A-DED40E035D65}"/>
              </a:ext>
            </a:extLst>
          </p:cNvPr>
          <p:cNvGrpSpPr/>
          <p:nvPr/>
        </p:nvGrpSpPr>
        <p:grpSpPr>
          <a:xfrm>
            <a:off x="2539778" y="5865582"/>
            <a:ext cx="2390445" cy="1619584"/>
            <a:chOff x="2379" y="1259550"/>
            <a:chExt cx="2390445" cy="1619584"/>
          </a:xfrm>
        </p:grpSpPr>
        <p:pic>
          <p:nvPicPr>
            <p:cNvPr id="95" name="Picture 94" descr="Picture 8">
              <a:extLst>
                <a:ext uri="{FF2B5EF4-FFF2-40B4-BE49-F238E27FC236}">
                  <a16:creationId xmlns:a16="http://schemas.microsoft.com/office/drawing/2014/main" id="{878CFA38-A59D-0B9D-55E3-0BDD28B750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7987574B-E52A-E5B8-2B17-C2C23D6DF822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algn="l"/>
              <a:r>
                <a:rPr lang="en-US" dirty="0">
                  <a:latin typeface="Calibri"/>
                  <a:cs typeface="Calibri"/>
                </a:rPr>
                <a:t>Identify human and physical features of the surrounding environment 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1A74D2A8-D53A-4BE0-AC5B-FB4E0976DB72}"/>
              </a:ext>
            </a:extLst>
          </p:cNvPr>
          <p:cNvSpPr/>
          <p:nvPr/>
        </p:nvSpPr>
        <p:spPr>
          <a:xfrm>
            <a:off x="0" y="2629560"/>
            <a:ext cx="237446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know the four countries of the UK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England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Scotland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Northern Ireland</a:t>
            </a:r>
          </a:p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Wales 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DC894A88-F821-45A0-8E33-6A64E992E2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432911"/>
              </p:ext>
            </p:extLst>
          </p:nvPr>
        </p:nvGraphicFramePr>
        <p:xfrm>
          <a:off x="7299587" y="336101"/>
          <a:ext cx="2789810" cy="183366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789810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1833661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endParaRPr lang="en-US" sz="2800" b="0" i="0" dirty="0">
                        <a:solidFill>
                          <a:srgbClr val="000000"/>
                        </a:solidFill>
                        <a:effectLst/>
                        <a:latin typeface="Freestyle Script"/>
                      </a:endParaRP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pic>
        <p:nvPicPr>
          <p:cNvPr id="28" name="Picture 27" descr="C:\Users\Teacher\AppData\Local\Microsoft\Windows\INetCache\Content.MSO\FCC12771.tmp">
            <a:extLst>
              <a:ext uri="{FF2B5EF4-FFF2-40B4-BE49-F238E27FC236}">
                <a16:creationId xmlns:a16="http://schemas.microsoft.com/office/drawing/2014/main" id="{B198FA68-F055-4E77-B787-215DF764CDD4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059" y="1112559"/>
            <a:ext cx="1707766" cy="1517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C:\Users\Teacher\AppData\Local\Microsoft\Windows\INetCache\Content.MSO\3D81217C.tmp">
            <a:extLst>
              <a:ext uri="{FF2B5EF4-FFF2-40B4-BE49-F238E27FC236}">
                <a16:creationId xmlns:a16="http://schemas.microsoft.com/office/drawing/2014/main" id="{D09751EF-6EB4-4769-BFA3-042AFE8A8BF1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710" y="900566"/>
            <a:ext cx="1590675" cy="1381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F2F6106A-D864-4F19-9F91-2E2FFBCE0A16}"/>
              </a:ext>
            </a:extLst>
          </p:cNvPr>
          <p:cNvGrpSpPr/>
          <p:nvPr/>
        </p:nvGrpSpPr>
        <p:grpSpPr>
          <a:xfrm>
            <a:off x="2523773" y="2105270"/>
            <a:ext cx="2390445" cy="2128260"/>
            <a:chOff x="2379" y="1259550"/>
            <a:chExt cx="2390445" cy="1619584"/>
          </a:xfrm>
        </p:grpSpPr>
        <p:pic>
          <p:nvPicPr>
            <p:cNvPr id="23" name="Picture 22" descr="Picture 8">
              <a:extLst>
                <a:ext uri="{FF2B5EF4-FFF2-40B4-BE49-F238E27FC236}">
                  <a16:creationId xmlns:a16="http://schemas.microsoft.com/office/drawing/2014/main" id="{56663F75-6708-4853-BA8A-8B25341273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76DEC3-ADB2-4127-BAF5-C4FDA33998F8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 fontScale="62500" lnSpcReduction="20000"/>
            </a:bodyPr>
            <a:lstStyle/>
            <a:p>
              <a:pPr algn="l"/>
              <a:r>
                <a:rPr lang="en-US" dirty="0">
                  <a:latin typeface="Calibri"/>
                  <a:cs typeface="Calibri"/>
                </a:rPr>
                <a:t>I </a:t>
              </a:r>
              <a:r>
                <a:rPr lang="en-US" sz="2600" dirty="0">
                  <a:latin typeface="Calibri"/>
                  <a:cs typeface="Calibri"/>
                </a:rPr>
                <a:t>know the four points of a compass and how to apply this to a map</a:t>
              </a:r>
            </a:p>
            <a:p>
              <a:pPr algn="l"/>
              <a:r>
                <a:rPr lang="en-US" sz="2600" dirty="0">
                  <a:latin typeface="Calibri"/>
                  <a:cs typeface="Calibri"/>
                </a:rPr>
                <a:t>North</a:t>
              </a:r>
            </a:p>
            <a:p>
              <a:pPr algn="l"/>
              <a:r>
                <a:rPr lang="en-US" sz="2600" dirty="0">
                  <a:latin typeface="Calibri"/>
                  <a:cs typeface="Calibri"/>
                </a:rPr>
                <a:t>East</a:t>
              </a:r>
            </a:p>
            <a:p>
              <a:pPr algn="l"/>
              <a:r>
                <a:rPr lang="en-US" sz="2600" dirty="0">
                  <a:latin typeface="Calibri"/>
                  <a:cs typeface="Calibri"/>
                </a:rPr>
                <a:t>South </a:t>
              </a:r>
            </a:p>
            <a:p>
              <a:pPr algn="l"/>
              <a:r>
                <a:rPr lang="en-US" sz="2600" dirty="0">
                  <a:latin typeface="Calibri"/>
                  <a:cs typeface="Calibri"/>
                </a:rPr>
                <a:t>West </a:t>
              </a:r>
            </a:p>
          </p:txBody>
        </p:sp>
      </p:grpSp>
      <p:pic>
        <p:nvPicPr>
          <p:cNvPr id="25" name="Picture 2" descr="Compass Images – Browse 836,551 Stock Photos, Vectors, and ...">
            <a:extLst>
              <a:ext uri="{FF2B5EF4-FFF2-40B4-BE49-F238E27FC236}">
                <a16:creationId xmlns:a16="http://schemas.microsoft.com/office/drawing/2014/main" id="{2D49FAA1-7900-4D9F-A744-8BEC5A6A2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698" y="6595205"/>
            <a:ext cx="1255281" cy="84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Which countries make up the United Kingdom? | Government.nl">
            <a:extLst>
              <a:ext uri="{FF2B5EF4-FFF2-40B4-BE49-F238E27FC236}">
                <a16:creationId xmlns:a16="http://schemas.microsoft.com/office/drawing/2014/main" id="{7B21AFA6-40F6-4141-8CD5-CC3FF8CD4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199" y="1081627"/>
            <a:ext cx="2014780" cy="144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3283B3C-AF74-9B73-BAA7-DFD6520A7D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528867"/>
              </p:ext>
            </p:extLst>
          </p:nvPr>
        </p:nvGraphicFramePr>
        <p:xfrm>
          <a:off x="5351840" y="3333688"/>
          <a:ext cx="4980660" cy="37936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87961">
                  <a:extLst>
                    <a:ext uri="{9D8B030D-6E8A-4147-A177-3AD203B41FA5}">
                      <a16:colId xmlns:a16="http://schemas.microsoft.com/office/drawing/2014/main" val="840761901"/>
                    </a:ext>
                  </a:extLst>
                </a:gridCol>
                <a:gridCol w="3492699">
                  <a:extLst>
                    <a:ext uri="{9D8B030D-6E8A-4147-A177-3AD203B41FA5}">
                      <a16:colId xmlns:a16="http://schemas.microsoft.com/office/drawing/2014/main" val="1249802021"/>
                    </a:ext>
                  </a:extLst>
                </a:gridCol>
              </a:tblGrid>
              <a:tr h="342054"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Vocabulary 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Aptos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650"/>
                        </a:lnSpc>
                      </a:pPr>
                      <a:r>
                        <a:rPr lang="en-US" sz="1400" b="1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Definition </a:t>
                      </a:r>
                      <a:endParaRPr lang="en-US" b="1">
                        <a:solidFill>
                          <a:srgbClr val="FFFFFF"/>
                        </a:solidFill>
                        <a:effectLst/>
                        <a:latin typeface="Aptos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43848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0035954"/>
                  </a:ext>
                </a:extLst>
              </a:tr>
              <a:tr h="373150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803539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200856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941746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0354417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463281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147308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auto">
                        <a:lnSpc>
                          <a:spcPts val="1650"/>
                        </a:lnSpc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0037736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 cap="flat" cmpd="sng" algn="ctr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564833"/>
                  </a:ext>
                </a:extLst>
              </a:tr>
              <a:tr h="342054"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endParaRPr lang="en-US" sz="1400" b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lnSpc>
                          <a:spcPts val="1650"/>
                        </a:lnSpc>
                        <a:buNone/>
                      </a:pPr>
                      <a:endParaRPr lang="en-US" sz="1400">
                        <a:effectLst/>
                        <a:latin typeface="Calibri"/>
                      </a:endParaRPr>
                    </a:p>
                  </a:txBody>
                  <a:tcPr marL="68580" marR="68580">
                    <a:lnL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L>
                    <a:lnR w="9524">
                      <a:solidFill>
                        <a:srgbClr val="FABF8F"/>
                      </a:solidFill>
                    </a:lnR>
                    <a:lnT w="12700">
                      <a:solidFill>
                        <a:schemeClr val="tx2">
                          <a:lumMod val="25000"/>
                          <a:lumOff val="75000"/>
                        </a:schemeClr>
                      </a:solidFill>
                    </a:lnT>
                    <a:lnB w="9524">
                      <a:solidFill>
                        <a:srgbClr val="FABF8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9253740"/>
                  </a:ext>
                </a:extLst>
              </a:tr>
            </a:tbl>
          </a:graphicData>
        </a:graphic>
      </p:graphicFrame>
      <p:sp>
        <p:nvSpPr>
          <p:cNvPr id="6" name="TextBox 53">
            <a:extLst>
              <a:ext uri="{FF2B5EF4-FFF2-40B4-BE49-F238E27FC236}">
                <a16:creationId xmlns:a16="http://schemas.microsoft.com/office/drawing/2014/main" id="{752551E7-230F-09A3-7676-C16545850271}"/>
              </a:ext>
            </a:extLst>
          </p:cNvPr>
          <p:cNvSpPr txBox="1"/>
          <p:nvPr/>
        </p:nvSpPr>
        <p:spPr>
          <a:xfrm>
            <a:off x="6788" y="4352"/>
            <a:ext cx="5348352" cy="1354217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600">
                <a:latin typeface="Freestyle Script"/>
              </a:rPr>
              <a:t>Title</a:t>
            </a:r>
          </a:p>
          <a:p>
            <a:r>
              <a:rPr lang="en-US" sz="2600">
                <a:latin typeface="Freestyle Script"/>
              </a:rPr>
              <a:t>Key Question </a:t>
            </a:r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621459C-9548-2A75-D08C-28021C638B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39642"/>
              </p:ext>
            </p:extLst>
          </p:nvPr>
        </p:nvGraphicFramePr>
        <p:xfrm>
          <a:off x="223821" y="1638956"/>
          <a:ext cx="1969230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69230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515793">
                <a:tc>
                  <a:txBody>
                    <a:bodyPr/>
                    <a:lstStyle/>
                    <a:p>
                      <a:pPr algn="l" fontAlgn="base">
                        <a:lnSpc>
                          <a:spcPts val="3375"/>
                        </a:lnSpc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Sticky Knowledge</a:t>
                      </a:r>
                      <a:endParaRPr lang="en-US" b="0" i="0">
                        <a:solidFill>
                          <a:srgbClr val="000000"/>
                        </a:solidFill>
                        <a:effectLst/>
                        <a:latin typeface="Freestyle Script"/>
                      </a:endParaRP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56792FC-B168-E1EA-3FA7-D3A351773A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180258"/>
              </p:ext>
            </p:extLst>
          </p:nvPr>
        </p:nvGraphicFramePr>
        <p:xfrm>
          <a:off x="222351" y="2264460"/>
          <a:ext cx="1585742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85742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Sticky Skills</a:t>
                      </a: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3C466C1-FF83-0E57-6C62-93C484C605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770535"/>
              </p:ext>
            </p:extLst>
          </p:nvPr>
        </p:nvGraphicFramePr>
        <p:xfrm>
          <a:off x="223414" y="2818884"/>
          <a:ext cx="1956021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56021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515793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Useful Books...</a:t>
                      </a: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1EE753F-EB7E-5240-7AEB-9779C05472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596721"/>
              </p:ext>
            </p:extLst>
          </p:nvPr>
        </p:nvGraphicFramePr>
        <p:xfrm>
          <a:off x="222664" y="3536633"/>
          <a:ext cx="1757666" cy="523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757666">
                  <a:extLst>
                    <a:ext uri="{9D8B030D-6E8A-4147-A177-3AD203B41FA5}">
                      <a16:colId xmlns:a16="http://schemas.microsoft.com/office/drawing/2014/main" val="1193697839"/>
                    </a:ext>
                  </a:extLst>
                </a:gridCol>
              </a:tblGrid>
              <a:tr h="515793">
                <a:tc>
                  <a:txBody>
                    <a:bodyPr/>
                    <a:lstStyle/>
                    <a:p>
                      <a:pPr lvl="0" algn="l">
                        <a:lnSpc>
                          <a:spcPts val="3375"/>
                        </a:lnSpc>
                        <a:buNone/>
                      </a:pPr>
                      <a:r>
                        <a:rPr lang="en-US" sz="2800" b="0" i="0">
                          <a:solidFill>
                            <a:srgbClr val="000000"/>
                          </a:solidFill>
                          <a:effectLst/>
                          <a:latin typeface="Freestyle Script"/>
                        </a:rPr>
                        <a:t>Key Vocabulary </a:t>
                      </a:r>
                    </a:p>
                  </a:txBody>
                  <a:tcPr anchor="ctr">
                    <a:lnL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56688"/>
                  </a:ext>
                </a:extLst>
              </a:tr>
            </a:tbl>
          </a:graphicData>
        </a:graphic>
      </p:graphicFrame>
      <p:pic>
        <p:nvPicPr>
          <p:cNvPr id="17" name="Picture 16" descr="Picture 4">
            <a:extLst>
              <a:ext uri="{FF2B5EF4-FFF2-40B4-BE49-F238E27FC236}">
                <a16:creationId xmlns:a16="http://schemas.microsoft.com/office/drawing/2014/main" id="{7BAE7956-5F46-E8DC-1AED-C8F05F2D7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6778" y="180547"/>
            <a:ext cx="2448267" cy="1457528"/>
          </a:xfrm>
          <a:prstGeom prst="rect">
            <a:avLst/>
          </a:prstGeom>
        </p:spPr>
      </p:pic>
      <p:pic>
        <p:nvPicPr>
          <p:cNvPr id="19" name="Picture 18" descr="Picture 10">
            <a:extLst>
              <a:ext uri="{FF2B5EF4-FFF2-40B4-BE49-F238E27FC236}">
                <a16:creationId xmlns:a16="http://schemas.microsoft.com/office/drawing/2014/main" id="{21DF77FC-51D9-86F7-5288-89847FCE22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919" y="4450158"/>
            <a:ext cx="2019582" cy="781159"/>
          </a:xfrm>
          <a:prstGeom prst="rect">
            <a:avLst/>
          </a:prstGeom>
        </p:spPr>
      </p:pic>
      <p:pic>
        <p:nvPicPr>
          <p:cNvPr id="20" name="Picture 19" descr="Picture 10">
            <a:extLst>
              <a:ext uri="{FF2B5EF4-FFF2-40B4-BE49-F238E27FC236}">
                <a16:creationId xmlns:a16="http://schemas.microsoft.com/office/drawing/2014/main" id="{C9314347-EB77-3D31-70AD-B3DD24A15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781" y="5452638"/>
            <a:ext cx="2019582" cy="781159"/>
          </a:xfrm>
          <a:prstGeom prst="rect">
            <a:avLst/>
          </a:prstGeom>
        </p:spPr>
      </p:pic>
      <p:pic>
        <p:nvPicPr>
          <p:cNvPr id="30" name="Picture 29" descr="Picture 12">
            <a:extLst>
              <a:ext uri="{FF2B5EF4-FFF2-40B4-BE49-F238E27FC236}">
                <a16:creationId xmlns:a16="http://schemas.microsoft.com/office/drawing/2014/main" id="{95AEDBB1-99BC-A213-0BD5-8DEE14FCF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9922" y="1940938"/>
            <a:ext cx="5620495" cy="1157423"/>
          </a:xfrm>
          <a:prstGeom prst="rect">
            <a:avLst/>
          </a:prstGeom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BEB7FAB6-97E5-BB2E-251C-1365749B95BD}"/>
              </a:ext>
            </a:extLst>
          </p:cNvPr>
          <p:cNvGrpSpPr/>
          <p:nvPr/>
        </p:nvGrpSpPr>
        <p:grpSpPr>
          <a:xfrm>
            <a:off x="2680741" y="3329582"/>
            <a:ext cx="2390445" cy="1619584"/>
            <a:chOff x="2379" y="1259550"/>
            <a:chExt cx="2390445" cy="1619584"/>
          </a:xfrm>
        </p:grpSpPr>
        <p:pic>
          <p:nvPicPr>
            <p:cNvPr id="32" name="Picture 31" descr="Picture 8">
              <a:extLst>
                <a:ext uri="{FF2B5EF4-FFF2-40B4-BE49-F238E27FC236}">
                  <a16:creationId xmlns:a16="http://schemas.microsoft.com/office/drawing/2014/main" id="{FA0EFEDD-A884-5D2E-297B-465DA1097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931A55B-CB6C-C393-9A5D-24BFB9AC7160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algn="l"/>
              <a:r>
                <a:rPr lang="en-US">
                  <a:latin typeface="Calibri"/>
                  <a:cs typeface="Calibri"/>
                </a:rPr>
                <a:t>Info...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EB2816D1-FF3F-B162-2159-0838F442FA2B}"/>
              </a:ext>
            </a:extLst>
          </p:cNvPr>
          <p:cNvGrpSpPr/>
          <p:nvPr/>
        </p:nvGrpSpPr>
        <p:grpSpPr>
          <a:xfrm>
            <a:off x="2672449" y="5227438"/>
            <a:ext cx="2390445" cy="1619584"/>
            <a:chOff x="2379" y="1259550"/>
            <a:chExt cx="2390445" cy="1619584"/>
          </a:xfrm>
        </p:grpSpPr>
        <p:pic>
          <p:nvPicPr>
            <p:cNvPr id="36" name="Picture 35" descr="Picture 8">
              <a:extLst>
                <a:ext uri="{FF2B5EF4-FFF2-40B4-BE49-F238E27FC236}">
                  <a16:creationId xmlns:a16="http://schemas.microsoft.com/office/drawing/2014/main" id="{3F0AC730-8B87-48F8-BAB9-98D8E1C72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379" y="1259550"/>
              <a:ext cx="2374469" cy="1619584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A6E1F32-CE3B-638C-B06F-0736D41DC4CA}"/>
                </a:ext>
              </a:extLst>
            </p:cNvPr>
            <p:cNvSpPr txBox="1"/>
            <p:nvPr/>
          </p:nvSpPr>
          <p:spPr>
            <a:xfrm>
              <a:off x="63420" y="1637496"/>
              <a:ext cx="2329404" cy="122311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rmAutofit/>
            </a:bodyPr>
            <a:lstStyle/>
            <a:p>
              <a:pPr algn="l"/>
              <a:r>
                <a:rPr lang="en-US">
                  <a:latin typeface="Calibri"/>
                  <a:cs typeface="Calibri"/>
                </a:rPr>
                <a:t>Info...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86769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5657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194</Words>
  <Application>Microsoft Office PowerPoint</Application>
  <PresentationFormat>Custom</PresentationFormat>
  <Paragraphs>50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Freestyle Script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Foley, Nicola</cp:lastModifiedBy>
  <cp:revision>10</cp:revision>
  <dcterms:created xsi:type="dcterms:W3CDTF">2024-10-27T09:16:31Z</dcterms:created>
  <dcterms:modified xsi:type="dcterms:W3CDTF">2025-03-03T16:42:49Z</dcterms:modified>
</cp:coreProperties>
</file>