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5" r:id="rId8"/>
    <p:sldId id="259" r:id="rId9"/>
    <p:sldId id="269" r:id="rId10"/>
    <p:sldId id="260" r:id="rId11"/>
    <p:sldId id="261" r:id="rId12"/>
    <p:sldId id="262" r:id="rId13"/>
    <p:sldId id="267" r:id="rId14"/>
    <p:sldId id="266" r:id="rId15"/>
    <p:sldId id="263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35FC70-BC97-E95D-E7A0-40CB07EF8F5D}" v="67" dt="2024-10-02T13:32:20.643"/>
    <p1510:client id="{FA22578E-0188-6EB3-0EF5-97C093D46437}" v="11" dt="2024-09-30T14:47:44.1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Wagstaff" userId="S::ewagstaff@richarddurnings.lancs.sch.uk::8e6cf8d5-7011-4f71-bce3-307a750174d3" providerId="AD" clId="Web-{9C35FC70-BC97-E95D-E7A0-40CB07EF8F5D}"/>
    <pc:docChg chg="modSld">
      <pc:chgData name="Ellie Wagstaff" userId="S::ewagstaff@richarddurnings.lancs.sch.uk::8e6cf8d5-7011-4f71-bce3-307a750174d3" providerId="AD" clId="Web-{9C35FC70-BC97-E95D-E7A0-40CB07EF8F5D}" dt="2024-10-02T13:30:33.824" v="65" actId="20577"/>
      <pc:docMkLst>
        <pc:docMk/>
      </pc:docMkLst>
      <pc:sldChg chg="modSp">
        <pc:chgData name="Ellie Wagstaff" userId="S::ewagstaff@richarddurnings.lancs.sch.uk::8e6cf8d5-7011-4f71-bce3-307a750174d3" providerId="AD" clId="Web-{9C35FC70-BC97-E95D-E7A0-40CB07EF8F5D}" dt="2024-10-02T07:37:03.240" v="9" actId="14100"/>
        <pc:sldMkLst>
          <pc:docMk/>
          <pc:sldMk cId="1250834132" sldId="258"/>
        </pc:sldMkLst>
        <pc:spChg chg="mod">
          <ac:chgData name="Ellie Wagstaff" userId="S::ewagstaff@richarddurnings.lancs.sch.uk::8e6cf8d5-7011-4f71-bce3-307a750174d3" providerId="AD" clId="Web-{9C35FC70-BC97-E95D-E7A0-40CB07EF8F5D}" dt="2024-10-02T07:37:03.240" v="9" actId="14100"/>
          <ac:spMkLst>
            <pc:docMk/>
            <pc:sldMk cId="1250834132" sldId="258"/>
            <ac:spMk id="3" creationId="{E8EA5847-AB61-4969-B25A-26F302B98EAE}"/>
          </ac:spMkLst>
        </pc:spChg>
      </pc:sldChg>
      <pc:sldChg chg="modSp">
        <pc:chgData name="Ellie Wagstaff" userId="S::ewagstaff@richarddurnings.lancs.sch.uk::8e6cf8d5-7011-4f71-bce3-307a750174d3" providerId="AD" clId="Web-{9C35FC70-BC97-E95D-E7A0-40CB07EF8F5D}" dt="2024-10-02T13:30:33.824" v="65" actId="20577"/>
        <pc:sldMkLst>
          <pc:docMk/>
          <pc:sldMk cId="488654059" sldId="265"/>
        </pc:sldMkLst>
        <pc:spChg chg="mod">
          <ac:chgData name="Ellie Wagstaff" userId="S::ewagstaff@richarddurnings.lancs.sch.uk::8e6cf8d5-7011-4f71-bce3-307a750174d3" providerId="AD" clId="Web-{9C35FC70-BC97-E95D-E7A0-40CB07EF8F5D}" dt="2024-10-02T13:30:33.824" v="65" actId="20577"/>
          <ac:spMkLst>
            <pc:docMk/>
            <pc:sldMk cId="488654059" sldId="265"/>
            <ac:spMk id="3" creationId="{9CAB76EB-3CD0-4498-9016-59C855CB3EDB}"/>
          </ac:spMkLst>
        </pc:spChg>
      </pc:sldChg>
    </pc:docChg>
  </pc:docChgLst>
  <pc:docChgLst>
    <pc:chgData name="Ellie Wagstaff" userId="S::ewagstaff@richarddurnings.lancs.sch.uk::8e6cf8d5-7011-4f71-bce3-307a750174d3" providerId="AD" clId="Web-{FA22578E-0188-6EB3-0EF5-97C093D46437}"/>
    <pc:docChg chg="modSld">
      <pc:chgData name="Ellie Wagstaff" userId="S::ewagstaff@richarddurnings.lancs.sch.uk::8e6cf8d5-7011-4f71-bce3-307a750174d3" providerId="AD" clId="Web-{FA22578E-0188-6EB3-0EF5-97C093D46437}" dt="2024-09-30T14:47:44.153" v="11" actId="14100"/>
      <pc:docMkLst>
        <pc:docMk/>
      </pc:docMkLst>
      <pc:sldChg chg="modSp">
        <pc:chgData name="Ellie Wagstaff" userId="S::ewagstaff@richarddurnings.lancs.sch.uk::8e6cf8d5-7011-4f71-bce3-307a750174d3" providerId="AD" clId="Web-{FA22578E-0188-6EB3-0EF5-97C093D46437}" dt="2024-09-30T14:46:55.058" v="8" actId="20577"/>
        <pc:sldMkLst>
          <pc:docMk/>
          <pc:sldMk cId="126525428" sldId="261"/>
        </pc:sldMkLst>
        <pc:spChg chg="mod ord">
          <ac:chgData name="Ellie Wagstaff" userId="S::ewagstaff@richarddurnings.lancs.sch.uk::8e6cf8d5-7011-4f71-bce3-307a750174d3" providerId="AD" clId="Web-{FA22578E-0188-6EB3-0EF5-97C093D46437}" dt="2024-09-30T14:46:55.058" v="8" actId="20577"/>
          <ac:spMkLst>
            <pc:docMk/>
            <pc:sldMk cId="126525428" sldId="261"/>
            <ac:spMk id="3" creationId="{91D31F4A-2313-4A8B-A8B0-ECD9F4B0C611}"/>
          </ac:spMkLst>
        </pc:spChg>
        <pc:spChg chg="ord">
          <ac:chgData name="Ellie Wagstaff" userId="S::ewagstaff@richarddurnings.lancs.sch.uk::8e6cf8d5-7011-4f71-bce3-307a750174d3" providerId="AD" clId="Web-{FA22578E-0188-6EB3-0EF5-97C093D46437}" dt="2024-09-30T14:46:13.760" v="1"/>
          <ac:spMkLst>
            <pc:docMk/>
            <pc:sldMk cId="126525428" sldId="261"/>
            <ac:spMk id="13" creationId="{C924DBCE-E731-4B22-8181-A39C1D86276C}"/>
          </ac:spMkLst>
        </pc:spChg>
      </pc:sldChg>
      <pc:sldChg chg="modSp">
        <pc:chgData name="Ellie Wagstaff" userId="S::ewagstaff@richarddurnings.lancs.sch.uk::8e6cf8d5-7011-4f71-bce3-307a750174d3" providerId="AD" clId="Web-{FA22578E-0188-6EB3-0EF5-97C093D46437}" dt="2024-09-30T14:47:44.153" v="11" actId="14100"/>
        <pc:sldMkLst>
          <pc:docMk/>
          <pc:sldMk cId="3165145062" sldId="264"/>
        </pc:sldMkLst>
        <pc:spChg chg="mod">
          <ac:chgData name="Ellie Wagstaff" userId="S::ewagstaff@richarddurnings.lancs.sch.uk::8e6cf8d5-7011-4f71-bce3-307a750174d3" providerId="AD" clId="Web-{FA22578E-0188-6EB3-0EF5-97C093D46437}" dt="2024-09-30T14:47:44.153" v="11" actId="14100"/>
          <ac:spMkLst>
            <pc:docMk/>
            <pc:sldMk cId="3165145062" sldId="264"/>
            <ac:spMk id="2" creationId="{32A57778-F8E8-46D1-827C-237719EB1E6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2252-28E7-42E6-B1AD-2C1A1ED22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D6CA52-BAC9-423A-8150-9D50D24985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A57B8-54A2-40A4-A643-C52A6138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7E240-7DF7-40BE-80F8-F10F2D7AD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D388B-C279-4CF4-BBFD-33D7B4E6E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4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6D8A-BD6C-47A6-9916-82A4D7CA3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35BEB-9D45-4E39-B294-1BE644AB4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B06FE-2C44-419B-9621-281E7835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0E446-DC11-4200-BF03-0065071DE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63AED-DF34-4428-9C79-635FFE24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41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B22EA-9D3C-4A75-8B58-DA463024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22E6B-5A65-4A42-BCB9-4953D4F8F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AB780-D10C-43F9-92EB-90E6F9F5E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8639C-BCDF-447E-ADD9-9F66568EB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D953B-E6E0-48D9-A261-849F6BD1C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9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227DE-41E7-4E93-A1A1-8734F840F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DB957-964B-4A29-9285-84A7600DC0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E40BB0-9D85-4FD3-813E-44A8E7177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34FB7-E097-494D-9D4D-0732B80E6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D162FC-A1C3-49CE-94DA-64613033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D86462-000B-4EC7-8FEA-AC8B06737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72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560BC-E903-4799-B5D6-DE8AE1583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BEC4E-42E2-427D-A348-37574836F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095E17-CCFF-4471-8E60-715DEA3B2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530D6C-5808-41DB-8912-A466B5F2E8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44131A-EFB2-4CE5-93AE-67C7481A4D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49FB12-4A94-40BC-B470-9D0683D5C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60C03C-291A-4729-87E1-C876A925D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BDF97C-8205-4D62-9F9F-4F2C08080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3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4B4D3-ACB0-4EB2-8B48-89004BAEB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76A631-8AC2-49F4-AC26-6497813B6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6F7D6-BBD9-4E78-B231-25CCE838C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44884D-75BC-41CE-A701-C113B650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564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9DDE85-EB52-4E88-A86A-63198875A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275F5-815E-4A13-8B81-1F744A16F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C0073-2F96-4471-A83C-EC0E3FD7E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74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3A0E5-7EC3-44E8-B50F-769B134BE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2CD20-42B6-4919-B3C7-E2162D211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8FF1D-92EE-4A56-A621-2FB7E838B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66F87-F9AF-4BE6-970C-6A1B9A0E2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6178AF-1985-4233-B1A6-5B8F2986B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25394-9865-4301-8286-9855F120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45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0C436-4BED-46BD-B9D9-1C9EC741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1E0259-EE84-4554-BFA7-64BA45E23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EC12C8-86C5-486C-984B-499A62DB54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5BCEA-1F41-41C6-970F-063DB33A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AF45D-B2FC-40F9-88AE-E8616E3F7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060E8-FFDD-44D5-8DEF-D64A5335B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78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4A0C0-6A9C-4EC0-B895-597A496A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0AE090-AA98-4768-9BA6-C91E963FD3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EC662-B4A4-479D-A1C7-452C28A9C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17E88-9273-4C13-A973-7E8CF2ED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9346D-0F75-435C-B7D4-D567587CF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9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258C14-8823-447A-8AFE-6E8D3D1CC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887C7E-3002-4911-9EDF-92286BDE9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A6BDB-58C2-4213-9D64-39336F01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2B38D-2DD2-4CFA-9684-916805AE4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E6A72-AD6C-47DF-8F05-14EFD7E4F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3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720E24-FD6C-47E2-9A18-7D06B58D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A1747-E036-4C07-9A7B-69B3642ED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DC030-3A9A-448C-9A5E-3AAF0FB207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8F968-D90C-4B85-8465-3B30274BC78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AD17B-86E5-4460-8CED-BC9089BB1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66998-9FD2-4594-B7DA-6520E65A9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96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books-png/download/2313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books-png/download/2313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itn.hms.harvard.edu/flash/2017/opinion-socially-conscious-scientist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communication-pn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7521D-C228-40A3-B5BA-A8677BE66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sz="4200" dirty="0">
                <a:latin typeface="Cavolini"/>
                <a:cs typeface="Cavolini"/>
              </a:rPr>
              <a:t>Curriculum Workshop for Parents </a:t>
            </a:r>
            <a:br>
              <a:rPr lang="en-GB" sz="4200" dirty="0">
                <a:latin typeface="Cavolini"/>
              </a:rPr>
            </a:br>
            <a:br>
              <a:rPr lang="en-GB" sz="4200" dirty="0">
                <a:latin typeface="Cavolini"/>
              </a:rPr>
            </a:br>
            <a:r>
              <a:rPr lang="en-GB" sz="4200" dirty="0">
                <a:latin typeface="Cavolini"/>
                <a:cs typeface="Cavolini"/>
              </a:rPr>
              <a:t>Hazel Class</a:t>
            </a:r>
            <a:r>
              <a:rPr lang="en-GB" sz="4200" dirty="0"/>
              <a:t>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5A7F2D-07F1-4994-A218-CD0EC82CE5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September 2024</a:t>
            </a:r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chool logo - Sept 17">
            <a:extLst>
              <a:ext uri="{FF2B5EF4-FFF2-40B4-BE49-F238E27FC236}">
                <a16:creationId xmlns:a16="http://schemas.microsoft.com/office/drawing/2014/main" id="{57E16962-14A3-40D9-89E5-6466FB7EBA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F17C83-57BF-4C1A-B9F0-D5A270701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31" y="312116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Class routine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37C00-CAC0-4FDD-A5E0-715E558A0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670" y="1712098"/>
            <a:ext cx="6559551" cy="47621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</a:rPr>
              <a:t>Structure of day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Good morning task – promote independence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Guided Reading session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Maths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English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Afternoons – range of foundation subjects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PE session with WLSP Monday and Thursday 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Collective Worship and assemblies</a:t>
            </a:r>
            <a:endParaRPr lang="en-GB" sz="1800" dirty="0">
              <a:latin typeface="Cavolini"/>
              <a:cs typeface="Cavolini"/>
            </a:endParaRP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sz="17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Why children should be able to function with structure and in a routine ...">
            <a:extLst>
              <a:ext uri="{FF2B5EF4-FFF2-40B4-BE49-F238E27FC236}">
                <a16:creationId xmlns:a16="http://schemas.microsoft.com/office/drawing/2014/main" id="{244FACB2-1173-5574-4570-5E1F0E6C0C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77"/>
          <a:stretch/>
        </p:blipFill>
        <p:spPr>
          <a:xfrm>
            <a:off x="7782560" y="1277112"/>
            <a:ext cx="4064000" cy="4019617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3B8037ED-F04A-C6EF-731D-1547342B56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487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77549A-F34D-4F58-8409-55366896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681" y="-63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Homework </a:t>
            </a:r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A5847-AB61-4969-B25A-26F302B98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760" y="1629134"/>
            <a:ext cx="6582847" cy="480547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 dirty="0">
                <a:latin typeface="Cavolini"/>
                <a:ea typeface="+mn-lt"/>
                <a:cs typeface="+mn-lt"/>
              </a:rPr>
              <a:t>Routine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1600">
                <a:latin typeface="Cavolini"/>
                <a:ea typeface="+mn-lt"/>
                <a:cs typeface="+mn-lt"/>
              </a:rPr>
              <a:t>Week to complete – Uploaded on a Wednesday and checked by staff on Tuesday.</a:t>
            </a:r>
          </a:p>
          <a:p>
            <a:r>
              <a:rPr lang="en-GB" sz="1600" dirty="0">
                <a:latin typeface="Cavolini"/>
                <a:ea typeface="+mn-lt"/>
                <a:cs typeface="+mn-lt"/>
              </a:rPr>
              <a:t>Expectations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1600" dirty="0">
                <a:latin typeface="Cavolini"/>
                <a:ea typeface="+mn-lt"/>
                <a:cs typeface="+mn-lt"/>
              </a:rPr>
              <a:t>Reinforcing work covered in class – reinforcing basic skills of maths and English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1600" dirty="0">
                <a:latin typeface="Cavolini"/>
                <a:ea typeface="+mn-lt"/>
                <a:cs typeface="+mn-lt"/>
              </a:rPr>
              <a:t>Expect all children to complete good reinforcement of what they have learnt in school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1600" dirty="0">
                <a:latin typeface="Cavolini"/>
                <a:ea typeface="+mn-lt"/>
                <a:cs typeface="+mn-lt"/>
              </a:rPr>
              <a:t>Spellings. Week to practise at home. 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r>
              <a:rPr lang="en-GB" sz="1600" dirty="0">
                <a:latin typeface="Cavolini"/>
                <a:ea typeface="+mn-lt"/>
                <a:cs typeface="+mn-lt"/>
              </a:rPr>
              <a:t>Showbie – all posted on Showbie with children posting work back to mark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r>
              <a:rPr lang="en-GB" sz="1600" dirty="0">
                <a:latin typeface="Cavolini"/>
                <a:ea typeface="+mn-lt"/>
                <a:cs typeface="+mn-lt"/>
              </a:rPr>
              <a:t>If children bring in homework to a member of staff, please can you write a message in Showbie to let us know it has been completed. </a:t>
            </a:r>
            <a:endParaRPr lang="en-US" sz="1600" dirty="0">
              <a:latin typeface="Cavolini"/>
              <a:ea typeface="+mn-lt"/>
              <a:cs typeface="+mn-lt"/>
            </a:endParaRPr>
          </a:p>
          <a:p>
            <a:r>
              <a:rPr lang="en-GB" sz="1600" dirty="0">
                <a:latin typeface="Cavolini"/>
                <a:ea typeface="+mn-lt"/>
                <a:cs typeface="+mn-lt"/>
              </a:rPr>
              <a:t>Daily reading – raffle tickets and challenges</a:t>
            </a:r>
          </a:p>
          <a:p>
            <a:r>
              <a:rPr lang="en-GB" sz="1600" dirty="0">
                <a:latin typeface="Cavolini"/>
                <a:ea typeface="+mn-lt"/>
                <a:cs typeface="+mn-lt"/>
              </a:rPr>
              <a:t>Expectation that all children read at least 4 times a week</a:t>
            </a:r>
            <a:endParaRPr lang="en-GB" dirty="0">
              <a:latin typeface="Cavolini"/>
              <a:ea typeface="+mn-lt"/>
              <a:cs typeface="+mn-lt"/>
            </a:endParaRPr>
          </a:p>
          <a:p>
            <a:endParaRPr lang="en-GB" sz="13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40A7CFE1-EE85-45D8-A492-F940BEB787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1175" y="59239"/>
            <a:ext cx="1299263" cy="132974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Graphic 4" descr="girl reading clipart image | Clipart Panda - Free Clipart Images">
            <a:extLst>
              <a:ext uri="{FF2B5EF4-FFF2-40B4-BE49-F238E27FC236}">
                <a16:creationId xmlns:a16="http://schemas.microsoft.com/office/drawing/2014/main" id="{88CDC1BF-9602-D56C-709F-29EC9377B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1840" y="1316867"/>
            <a:ext cx="2743199" cy="3878825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BF5F564C-A1D8-D41F-D937-7866F39E30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3825" y="44220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834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549963-E062-4597-B208-1C8548766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0681" y="253365"/>
            <a:ext cx="539336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volini"/>
                <a:cs typeface="Cavolini"/>
              </a:rPr>
              <a:t>Spelling 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B76EB-3CD0-4498-9016-59C855CB3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1712981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latin typeface="Cavolini"/>
                <a:cs typeface="Cavolini"/>
              </a:rPr>
              <a:t>Focus now is on spelling rules and patterns</a:t>
            </a:r>
          </a:p>
          <a:p>
            <a:r>
              <a:rPr lang="en-GB" sz="1800" dirty="0">
                <a:latin typeface="Cavolini"/>
                <a:cs typeface="Cavolini"/>
              </a:rPr>
              <a:t>Teaching lesson – Monday</a:t>
            </a:r>
          </a:p>
          <a:p>
            <a:r>
              <a:rPr lang="en-GB" sz="1800" dirty="0">
                <a:latin typeface="Cavolini"/>
                <a:cs typeface="Cavolini"/>
              </a:rPr>
              <a:t>Sessions through the week to practise the spellings using range of methods including No Nonsense Strategies</a:t>
            </a:r>
          </a:p>
          <a:p>
            <a:r>
              <a:rPr lang="en-GB" sz="1800" dirty="0">
                <a:latin typeface="Cavolini"/>
                <a:cs typeface="Cavolini"/>
              </a:rPr>
              <a:t>Children need to practise at home</a:t>
            </a:r>
          </a:p>
          <a:p>
            <a:r>
              <a:rPr lang="en-GB" sz="1800" dirty="0">
                <a:latin typeface="Cavolini"/>
                <a:cs typeface="Cavolini"/>
              </a:rPr>
              <a:t>Spellings are in bags – sheets taken home</a:t>
            </a:r>
          </a:p>
          <a:p>
            <a:r>
              <a:rPr lang="en-GB" sz="1800" dirty="0">
                <a:latin typeface="Cavolini"/>
                <a:cs typeface="Cavolini"/>
              </a:rPr>
              <a:t>Test in small blue books and sent </a:t>
            </a:r>
            <a:r>
              <a:rPr lang="en-GB" sz="1800">
                <a:latin typeface="Cavolini"/>
                <a:cs typeface="Cavolini"/>
              </a:rPr>
              <a:t>home so parents can see the score. Must be returned sometime in the week before the next test.  </a:t>
            </a:r>
          </a:p>
          <a:p>
            <a:endParaRPr lang="en-GB" sz="1800" dirty="0">
              <a:latin typeface="Cavolini"/>
              <a:cs typeface="Cavolin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8CE02C14-74B3-402D-A58B-475AA0AEB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654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DEA9C-CBC6-492C-B68A-83E6ECA07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1" y="30416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Reading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4DD0D-5223-4F95-9453-E626E822C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729" y="1509324"/>
            <a:ext cx="6385398" cy="508458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2600" dirty="0">
                <a:latin typeface="Cavolini"/>
                <a:cs typeface="Calibri"/>
              </a:rPr>
              <a:t>“Promote love of reading and for all children to be readers”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Library visits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Class novel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Writing is book based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Quiet reading 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Reading at home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Extra reading activities – reading buddies and curl up with a book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We aim to read with the children in school a few times a week</a:t>
            </a:r>
            <a:endParaRPr lang="en-US" sz="2600" dirty="0">
              <a:latin typeface="Cavolini"/>
              <a:cs typeface="Calibri"/>
            </a:endParaRPr>
          </a:p>
          <a:p>
            <a:pPr marL="0" indent="0">
              <a:buNone/>
            </a:pPr>
            <a:endParaRPr lang="en-GB" sz="2600" dirty="0">
              <a:latin typeface="Cavolini"/>
              <a:cs typeface="Calibri"/>
            </a:endParaRPr>
          </a:p>
          <a:p>
            <a:pPr marL="0" indent="0">
              <a:buNone/>
            </a:pPr>
            <a:r>
              <a:rPr lang="en-GB" sz="2600" b="1" dirty="0">
                <a:latin typeface="Cavolini"/>
                <a:cs typeface="Calibri"/>
              </a:rPr>
              <a:t>Reading at home</a:t>
            </a:r>
            <a:endParaRPr lang="en-US" sz="26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Some children may have a phonics based reading book.</a:t>
            </a:r>
          </a:p>
          <a:p>
            <a:pPr>
              <a:buFont typeface="Arial"/>
            </a:pPr>
            <a:r>
              <a:rPr lang="en-GB" sz="2600" dirty="0">
                <a:latin typeface="Cavolini"/>
                <a:cs typeface="Calibri"/>
              </a:rPr>
              <a:t>Children are on a colour banded book linked to their level of reading development </a:t>
            </a:r>
            <a:endParaRPr lang="en-US" sz="2600" dirty="0">
              <a:latin typeface="Cavolini"/>
              <a:cs typeface="Calibr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3A878816-38B6-E069-74F8-4D3076508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stack of books with different colors&#10;&#10;Description automatically generated">
            <a:extLst>
              <a:ext uri="{FF2B5EF4-FFF2-40B4-BE49-F238E27FC236}">
                <a16:creationId xmlns:a16="http://schemas.microsoft.com/office/drawing/2014/main" id="{179B4BC2-DFD6-05CE-1E22-B29FB88AF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82646" y="1375166"/>
            <a:ext cx="3559027" cy="353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554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DEA9C-CBC6-492C-B68A-83E6ECA07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1" y="30416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Guided Reading</a:t>
            </a:r>
            <a:r>
              <a:rPr lang="en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4DD0D-5223-4F95-9453-E626E822C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729" y="1509324"/>
            <a:ext cx="6385398" cy="508458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600" dirty="0">
                <a:latin typeface="Cavolini"/>
                <a:cs typeface="Calibri"/>
              </a:rPr>
              <a:t>“Promote love of reading and for all children to be readers”</a:t>
            </a:r>
          </a:p>
          <a:p>
            <a:r>
              <a:rPr lang="en-GB" sz="2600" dirty="0">
                <a:latin typeface="Cavolini"/>
                <a:cs typeface="Calibri"/>
              </a:rPr>
              <a:t>Teacher models excellent reading</a:t>
            </a:r>
          </a:p>
          <a:p>
            <a:r>
              <a:rPr lang="en-GB" sz="2600" dirty="0">
                <a:latin typeface="Cavolini"/>
                <a:cs typeface="Calibri"/>
              </a:rPr>
              <a:t>All children follow the text and listen</a:t>
            </a:r>
          </a:p>
          <a:p>
            <a:r>
              <a:rPr lang="en-GB" sz="2600" dirty="0">
                <a:latin typeface="Cavolini"/>
                <a:cs typeface="Calibri"/>
              </a:rPr>
              <a:t>Vocabulary discussed each day – promote learning new words and their meaning</a:t>
            </a:r>
          </a:p>
          <a:p>
            <a:r>
              <a:rPr lang="en-GB" sz="2600" dirty="0">
                <a:latin typeface="Cavolini"/>
                <a:cs typeface="Calibri"/>
              </a:rPr>
              <a:t>Small tasks given – promote independent work but a wide range of methods using – scaffolded for those that need it. </a:t>
            </a:r>
          </a:p>
          <a:p>
            <a:r>
              <a:rPr lang="en-GB" sz="2600" dirty="0">
                <a:latin typeface="Cavolini"/>
                <a:cs typeface="Calibri"/>
              </a:rPr>
              <a:t>Book for this half term is “Fantastic Mr Fox” </a:t>
            </a:r>
            <a:endParaRPr lang="en-US" sz="2600" dirty="0">
              <a:latin typeface="Cavolini"/>
              <a:cs typeface="Calibri"/>
            </a:endParaRPr>
          </a:p>
          <a:p>
            <a:pPr marL="0" indent="0">
              <a:buNone/>
            </a:pPr>
            <a:endParaRPr lang="en-GB" sz="2600" dirty="0">
              <a:latin typeface="Cavolini"/>
              <a:cs typeface="Calibri"/>
            </a:endParaRPr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3A878816-38B6-E069-74F8-4D3076508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stack of books with different colors&#10;&#10;Description automatically generated">
            <a:extLst>
              <a:ext uri="{FF2B5EF4-FFF2-40B4-BE49-F238E27FC236}">
                <a16:creationId xmlns:a16="http://schemas.microsoft.com/office/drawing/2014/main" id="{179B4BC2-DFD6-05CE-1E22-B29FB88AF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82646" y="1375166"/>
            <a:ext cx="3559027" cy="353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36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95A3A8-2D8F-4A1D-A1FC-F35A7CA4D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1" y="314325"/>
            <a:ext cx="330040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Writing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A1397-9875-4DAC-876A-4B67E0F5B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825625"/>
            <a:ext cx="6256002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latin typeface="Cavolini"/>
                <a:ea typeface="+mn-lt"/>
                <a:cs typeface="+mn-lt"/>
              </a:rPr>
              <a:t>I’m a Clever Writer approach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Based around a book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Exploring the text and looking at vocabulary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Success criteria to support writing working towards independent work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I’m a clever writer because I can…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Importance of handwriting and spellings / link with phonics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Promotion of neatly presented work which we are proud of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Grammar vocabulary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Star Write books – something to be proud of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80B3871-8869-9C1E-0CFD-1A19C4521D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reative Writing In London To See Official Information About This ...">
            <a:extLst>
              <a:ext uri="{FF2B5EF4-FFF2-40B4-BE49-F238E27FC236}">
                <a16:creationId xmlns:a16="http://schemas.microsoft.com/office/drawing/2014/main" id="{FEDB0355-7B94-320A-C5D5-CB9FFDEB1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3360" y="1772474"/>
            <a:ext cx="4958079" cy="331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53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443B4D-5293-452C-8043-40BF61586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36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Maths 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ECC8448F-B4C6-1FC3-E4F7-D32CE17F1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Pin by Summer on color | Math, Math charts, Doodles">
            <a:extLst>
              <a:ext uri="{FF2B5EF4-FFF2-40B4-BE49-F238E27FC236}">
                <a16:creationId xmlns:a16="http://schemas.microsoft.com/office/drawing/2014/main" id="{7CEE3B3C-8538-CF5B-6337-B09CD4B07E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24" t="4206" r="5517" b="2570"/>
          <a:stretch/>
        </p:blipFill>
        <p:spPr>
          <a:xfrm>
            <a:off x="7697138" y="1179322"/>
            <a:ext cx="4037665" cy="406189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31F4A-2313-4A8B-A8B0-ECD9F4B0C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3" y="1566832"/>
            <a:ext cx="8928671" cy="47107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latin typeface="Cavolini"/>
                <a:cs typeface="Calibri"/>
              </a:rPr>
              <a:t>White Rose Scheme – small steps: concrete – pictorial – abstract 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Teaching input matches children’s work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Work becomes progressively harder and applied knowledge to problem solving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Next day builds up previous knowledge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Flashback used to recap previous knowledge from </a:t>
            </a:r>
            <a:endParaRPr lang="en-US" sz="1800" dirty="0">
              <a:latin typeface="Cavolini"/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latin typeface="Cavolini"/>
                <a:cs typeface="Calibri"/>
              </a:rPr>
              <a:t>    previous years and lessons</a:t>
            </a:r>
            <a:endParaRPr lang="en-US" sz="180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Focus on place value – root of all maths 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Multiplication Tables - recall and use 2, 5 and 10 times tables by the end of the year – must understand what it means – Y2</a:t>
            </a:r>
          </a:p>
          <a:p>
            <a:r>
              <a:rPr lang="en-GB" sz="1800" dirty="0">
                <a:latin typeface="Cavolini"/>
                <a:cs typeface="Calibri"/>
              </a:rPr>
              <a:t>Y3 tables – 3, 4, 6 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Methods and jottings for maths – from policy that is on the website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Practical work </a:t>
            </a:r>
            <a:endParaRPr lang="en-US" sz="1800" dirty="0">
              <a:latin typeface="Cavolini"/>
              <a:ea typeface="Calibri" panose="020F0502020204030204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Vocabulary</a:t>
            </a:r>
            <a:endParaRPr lang="en-GB" sz="1800" dirty="0">
              <a:latin typeface="Cavolini"/>
              <a:cs typeface="Cavolini"/>
            </a:endParaRPr>
          </a:p>
        </p:txBody>
      </p:sp>
    </p:spTree>
    <p:extLst>
      <p:ext uri="{BB962C8B-B14F-4D97-AF65-F5344CB8AC3E}">
        <p14:creationId xmlns:p14="http://schemas.microsoft.com/office/powerpoint/2010/main" val="126525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B096EE-451F-46A2-9E46-4EC3BC387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041" y="314325"/>
            <a:ext cx="539336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volini"/>
                <a:cs typeface="Cavolini"/>
              </a:rPr>
              <a:t>Learning More, Remembering More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18D24-9FAE-405B-9E62-F4B9EC586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879" y="2084418"/>
            <a:ext cx="5393361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latin typeface="Cavolini"/>
                <a:cs typeface="Cavolini"/>
              </a:rPr>
              <a:t>Cognitive Overload – how curriculum is taught with revisiting of previously taught knowledge – linking learning together. </a:t>
            </a:r>
          </a:p>
          <a:p>
            <a:r>
              <a:rPr lang="en-GB" dirty="0">
                <a:latin typeface="Cavolini"/>
                <a:cs typeface="Cavolini"/>
              </a:rPr>
              <a:t>Knowledge Journals -  collect knowledge and remember knowledge</a:t>
            </a:r>
          </a:p>
          <a:p>
            <a:r>
              <a:rPr lang="en-GB" dirty="0">
                <a:latin typeface="Cavolini"/>
                <a:ea typeface="Calibri" panose="020F0502020204030204"/>
                <a:cs typeface="Calibri" panose="020F0502020204030204"/>
              </a:rPr>
              <a:t>Focus on vocabulary for all subjects 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07A2AD49-1E6B-7E45-DEB5-9462CFEDE0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close-up of a couple of gears&#10;&#10;Description automatically generated">
            <a:extLst>
              <a:ext uri="{FF2B5EF4-FFF2-40B4-BE49-F238E27FC236}">
                <a16:creationId xmlns:a16="http://schemas.microsoft.com/office/drawing/2014/main" id="{9A0277F5-2951-3124-56A8-CD35659EF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461760" y="1758950"/>
            <a:ext cx="5212080" cy="3258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5292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58CFF0-6D79-4953-ADF4-89680A308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1" y="365125"/>
            <a:ext cx="5194578" cy="133881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avolini"/>
                <a:cs typeface="Cavolini"/>
              </a:rPr>
              <a:t>Formal Assessments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0D158-615E-43D2-8C0C-70ACE48BF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171386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Y2 teacher assessments in reading, writing and maths for end of KS1</a:t>
            </a:r>
          </a:p>
          <a:p>
            <a:r>
              <a:rPr lang="en-GB" dirty="0">
                <a:latin typeface="Cavolini"/>
                <a:cs typeface="Cavolini"/>
              </a:rPr>
              <a:t>Focus: children don’t really know and we manage them discretely in school</a:t>
            </a:r>
          </a:p>
          <a:p>
            <a:r>
              <a:rPr lang="en-GB" dirty="0">
                <a:latin typeface="Cavolini"/>
                <a:cs typeface="Cavolini"/>
              </a:rPr>
              <a:t>Ongoing assessments throughout all lessons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8F8E675A-61AD-3C94-7A83-C0995E4AA7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outh University Blog | Tips for Achieving Work-Life-School Balance">
            <a:extLst>
              <a:ext uri="{FF2B5EF4-FFF2-40B4-BE49-F238E27FC236}">
                <a16:creationId xmlns:a16="http://schemas.microsoft.com/office/drawing/2014/main" id="{23DE5737-D69D-8849-EB58-C1A14B68A8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21" r="6133" b="-543"/>
          <a:stretch/>
        </p:blipFill>
        <p:spPr>
          <a:xfrm>
            <a:off x="5963920" y="2157095"/>
            <a:ext cx="6055370" cy="228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24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86F180-FD15-4642-BAFF-D6D5238E7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001" y="15176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safe online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AF29-0817-4970-B352-26173BBBD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521" y="1840002"/>
            <a:ext cx="5393361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latin typeface="Cavolini"/>
                <a:cs typeface="Calibri"/>
              </a:rPr>
              <a:t>Covered within lessons and assemblies using child taught across the school every term using stories and activities. </a:t>
            </a:r>
            <a:endParaRPr lang="en-US" dirty="0">
              <a:latin typeface="Cavolini"/>
              <a:cs typeface="Calibri"/>
            </a:endParaRPr>
          </a:p>
          <a:p>
            <a:endParaRPr lang="en-GB" dirty="0">
              <a:latin typeface="Cavolini"/>
              <a:cs typeface="Calibri"/>
            </a:endParaRPr>
          </a:p>
          <a:p>
            <a:r>
              <a:rPr lang="en-GB" dirty="0">
                <a:latin typeface="Cavolini"/>
                <a:cs typeface="Calibri"/>
              </a:rPr>
              <a:t>Handout for parents</a:t>
            </a:r>
            <a:endParaRPr lang="en-US" dirty="0">
              <a:latin typeface="Cavolini"/>
              <a:cs typeface="Calibri"/>
            </a:endParaRPr>
          </a:p>
          <a:p>
            <a:pPr lvl="1"/>
            <a:r>
              <a:rPr lang="en-GB" dirty="0">
                <a:latin typeface="Cavolini"/>
                <a:cs typeface="Calibri"/>
              </a:rPr>
              <a:t>Online Content – 10 tips to keep you children safe online</a:t>
            </a:r>
            <a:endParaRPr lang="en-GB" dirty="0">
              <a:latin typeface="Cavolini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49FC937E-4787-E013-7CE8-382D1BCA12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Online Safety Talks - Presentation Secondary School, Tralee, Co. Kerry">
            <a:extLst>
              <a:ext uri="{FF2B5EF4-FFF2-40B4-BE49-F238E27FC236}">
                <a16:creationId xmlns:a16="http://schemas.microsoft.com/office/drawing/2014/main" id="{760ABEB0-2897-66AC-59B0-C10071EE0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480" y="1715164"/>
            <a:ext cx="5415279" cy="350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7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B4BF3-8ADA-4B01-B507-87434764E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907" y="77553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in touch</a:t>
            </a:r>
            <a:endParaRPr lang="en-GB">
              <a:latin typeface="Cavolini"/>
              <a:cs typeface="Cavolini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5279A-413E-4172-83D8-90B68D7A9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624342"/>
            <a:ext cx="6500417" cy="528586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3000" dirty="0">
                <a:latin typeface="Cavolini"/>
                <a:cs typeface="Calibri"/>
              </a:rPr>
              <a:t>Newsletter, monthly calendar and Facebook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Email class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Catch us at the end of the day 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Termly opportunities – parents evening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Termly Family Morning/Afternoon - dates on website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Class page on website – just being updated - has curriculum information</a:t>
            </a:r>
            <a:endParaRPr lang="en-GB" dirty="0">
              <a:latin typeface="Cavolin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777338F-6C52-2981-8886-4D8BF23E7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B18F6B-C6D3-2EF9-6F21-F2B4D13CF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49332" y="1301496"/>
            <a:ext cx="5445759" cy="384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91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CC81228-CEA3-402B-B8E5-688F5BFA7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C0916B8-FF7A-4ECB-9FD7-C7668658D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011959" flipH="1">
            <a:off x="548353" y="314719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A57778-F8E8-46D1-827C-237719EB1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815" y="2322864"/>
            <a:ext cx="5951165" cy="23157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200" kern="1200" dirty="0">
                <a:latin typeface="Cavolini"/>
                <a:cs typeface="Cavolini"/>
              </a:rPr>
              <a:t>Thank you for attending. </a:t>
            </a:r>
            <a:br>
              <a:rPr lang="en-US" sz="4200" kern="1200" dirty="0">
                <a:latin typeface="Cavolini"/>
              </a:rPr>
            </a:br>
            <a:r>
              <a:rPr lang="en-US" sz="4200" kern="1200" dirty="0">
                <a:latin typeface="Cavolini"/>
                <a:cs typeface="Cavolini"/>
              </a:rPr>
              <a:t>We really appreciate your support.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B9218F07-ED76-49E2-AABD-12A334CA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7733" y="654567"/>
            <a:ext cx="5169282" cy="5169282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DC011D4-C95F-4B2E-9A3C-A46DCDE956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8584" y="447363"/>
            <a:ext cx="734141" cy="734141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14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567656f-dbf7-4fd5-bf0d-12cb4692bde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AE9093CB4F94D881D2BF3F6976714" ma:contentTypeVersion="18" ma:contentTypeDescription="Create a new document." ma:contentTypeScope="" ma:versionID="4b82180c16a1d1dc0a34e7cf2f7f7ddc">
  <xsd:schema xmlns:xsd="http://www.w3.org/2001/XMLSchema" xmlns:xs="http://www.w3.org/2001/XMLSchema" xmlns:p="http://schemas.microsoft.com/office/2006/metadata/properties" xmlns:ns3="c567656f-dbf7-4fd5-bf0d-12cb4692bdeb" xmlns:ns4="79c899e6-e46d-4c6a-b6c1-b938a2057dcb" targetNamespace="http://schemas.microsoft.com/office/2006/metadata/properties" ma:root="true" ma:fieldsID="61e5d0c1bdddf6a0b42a25b437515947" ns3:_="" ns4:_="">
    <xsd:import namespace="c567656f-dbf7-4fd5-bf0d-12cb4692bdeb"/>
    <xsd:import namespace="79c899e6-e46d-4c6a-b6c1-b938a2057d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67656f-dbf7-4fd5-bf0d-12cb4692bd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c899e6-e46d-4c6a-b6c1-b938a2057dc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8582304-ED55-4A8F-8F49-614D59510A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D2AE35-70C9-4D78-975B-E14EE227F52F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79c899e6-e46d-4c6a-b6c1-b938a2057dcb"/>
    <ds:schemaRef ds:uri="c567656f-dbf7-4fd5-bf0d-12cb4692bdeb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03FD3C6-A7B7-4FD8-80F8-11E0ED5A1E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67656f-dbf7-4fd5-bf0d-12cb4692bdeb"/>
    <ds:schemaRef ds:uri="79c899e6-e46d-4c6a-b6c1-b938a2057d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737</Words>
  <Application>Microsoft Office PowerPoint</Application>
  <PresentationFormat>Widescreen</PresentationFormat>
  <Paragraphs>92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Curriculum Workshop for Parents   Hazel Class </vt:lpstr>
      <vt:lpstr>Class routine </vt:lpstr>
      <vt:lpstr>Homework </vt:lpstr>
      <vt:lpstr>Spelling  </vt:lpstr>
      <vt:lpstr>Reading </vt:lpstr>
      <vt:lpstr>Guided Reading </vt:lpstr>
      <vt:lpstr>Writing </vt:lpstr>
      <vt:lpstr>Maths </vt:lpstr>
      <vt:lpstr>Learning More, Remembering More </vt:lpstr>
      <vt:lpstr>Formal Assessments</vt:lpstr>
      <vt:lpstr>Keeping safe online </vt:lpstr>
      <vt:lpstr>Keeping in touch</vt:lpstr>
      <vt:lpstr>Thank you for attending.  We really appreciate your support.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Workshop for Parents   Ruby Class</dc:title>
  <dc:creator>Teacher</dc:creator>
  <cp:lastModifiedBy> </cp:lastModifiedBy>
  <cp:revision>248</cp:revision>
  <dcterms:created xsi:type="dcterms:W3CDTF">2022-09-14T07:48:35Z</dcterms:created>
  <dcterms:modified xsi:type="dcterms:W3CDTF">2024-10-02T13:32:20Z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0x01010033FAE9093CB4F94D881D2BF3F6976714</vt:lpwstr>
  </property>
</Properties>
</file>