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5" r:id="rId8"/>
    <p:sldId id="259" r:id="rId9"/>
    <p:sldId id="260" r:id="rId10"/>
    <p:sldId id="261" r:id="rId11"/>
    <p:sldId id="262" r:id="rId12"/>
    <p:sldId id="267" r:id="rId13"/>
    <p:sldId id="266" r:id="rId14"/>
    <p:sldId id="26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right, Shaunah" userId="0866f1ba-fc4a-475a-b6d5-b7f92c76cd73" providerId="ADAL" clId="{37C1895C-76AB-453D-AC0A-F87BB42A1AAD}"/>
    <pc:docChg chg="custSel delSld modSld">
      <pc:chgData name="Wright, Shaunah" userId="0866f1ba-fc4a-475a-b6d5-b7f92c76cd73" providerId="ADAL" clId="{37C1895C-76AB-453D-AC0A-F87BB42A1AAD}" dt="2024-09-16T11:25:24.260" v="1242" actId="20577"/>
      <pc:docMkLst>
        <pc:docMk/>
      </pc:docMkLst>
      <pc:sldChg chg="modSp">
        <pc:chgData name="Wright, Shaunah" userId="0866f1ba-fc4a-475a-b6d5-b7f92c76cd73" providerId="ADAL" clId="{37C1895C-76AB-453D-AC0A-F87BB42A1AAD}" dt="2024-09-12T14:24:45.760" v="1209" actId="255"/>
        <pc:sldMkLst>
          <pc:docMk/>
          <pc:sldMk cId="1250834132" sldId="258"/>
        </pc:sldMkLst>
        <pc:spChg chg="mod">
          <ac:chgData name="Wright, Shaunah" userId="0866f1ba-fc4a-475a-b6d5-b7f92c76cd73" providerId="ADAL" clId="{37C1895C-76AB-453D-AC0A-F87BB42A1AAD}" dt="2024-09-12T14:24:45.760" v="1209" actId="255"/>
          <ac:spMkLst>
            <pc:docMk/>
            <pc:sldMk cId="1250834132" sldId="258"/>
            <ac:spMk id="3" creationId="{E8EA5847-AB61-4969-B25A-26F302B98EAE}"/>
          </ac:spMkLst>
        </pc:spChg>
      </pc:sldChg>
      <pc:sldChg chg="modSp">
        <pc:chgData name="Wright, Shaunah" userId="0866f1ba-fc4a-475a-b6d5-b7f92c76cd73" providerId="ADAL" clId="{37C1895C-76AB-453D-AC0A-F87BB42A1AAD}" dt="2024-09-12T14:21:23.621" v="1072" actId="1076"/>
        <pc:sldMkLst>
          <pc:docMk/>
          <pc:sldMk cId="1288554658" sldId="259"/>
        </pc:sldMkLst>
        <pc:spChg chg="mod">
          <ac:chgData name="Wright, Shaunah" userId="0866f1ba-fc4a-475a-b6d5-b7f92c76cd73" providerId="ADAL" clId="{37C1895C-76AB-453D-AC0A-F87BB42A1AAD}" dt="2024-09-12T12:56:32.761" v="541" actId="255"/>
          <ac:spMkLst>
            <pc:docMk/>
            <pc:sldMk cId="1288554658" sldId="259"/>
            <ac:spMk id="2" creationId="{317DEA9C-CBC6-492C-B68A-83E6ECA0767B}"/>
          </ac:spMkLst>
        </pc:spChg>
        <pc:spChg chg="mod">
          <ac:chgData name="Wright, Shaunah" userId="0866f1ba-fc4a-475a-b6d5-b7f92c76cd73" providerId="ADAL" clId="{37C1895C-76AB-453D-AC0A-F87BB42A1AAD}" dt="2024-09-12T12:56:42.116" v="542" actId="14100"/>
          <ac:spMkLst>
            <pc:docMk/>
            <pc:sldMk cId="1288554658" sldId="259"/>
            <ac:spMk id="3" creationId="{1764DD0D-5223-4F95-9453-E626E822CCC3}"/>
          </ac:spMkLst>
        </pc:spChg>
        <pc:picChg chg="mod">
          <ac:chgData name="Wright, Shaunah" userId="0866f1ba-fc4a-475a-b6d5-b7f92c76cd73" providerId="ADAL" clId="{37C1895C-76AB-453D-AC0A-F87BB42A1AAD}" dt="2024-09-12T14:21:23.621" v="1072" actId="1076"/>
          <ac:picMkLst>
            <pc:docMk/>
            <pc:sldMk cId="1288554658" sldId="259"/>
            <ac:picMk id="6" creationId="{3A878816-38B6-E069-74F8-4D3076508821}"/>
          </ac:picMkLst>
        </pc:picChg>
      </pc:sldChg>
      <pc:sldChg chg="modSp">
        <pc:chgData name="Wright, Shaunah" userId="0866f1ba-fc4a-475a-b6d5-b7f92c76cd73" providerId="ADAL" clId="{37C1895C-76AB-453D-AC0A-F87BB42A1AAD}" dt="2024-09-16T11:25:24.260" v="1242" actId="20577"/>
        <pc:sldMkLst>
          <pc:docMk/>
          <pc:sldMk cId="3908753844" sldId="260"/>
        </pc:sldMkLst>
        <pc:spChg chg="mod">
          <ac:chgData name="Wright, Shaunah" userId="0866f1ba-fc4a-475a-b6d5-b7f92c76cd73" providerId="ADAL" clId="{37C1895C-76AB-453D-AC0A-F87BB42A1AAD}" dt="2024-09-12T12:57:17.601" v="557" actId="14100"/>
          <ac:spMkLst>
            <pc:docMk/>
            <pc:sldMk cId="3908753844" sldId="260"/>
            <ac:spMk id="2" creationId="{FA95A3A8-2D8F-4A1D-A1FC-F35A7CA4DB8C}"/>
          </ac:spMkLst>
        </pc:spChg>
        <pc:spChg chg="mod">
          <ac:chgData name="Wright, Shaunah" userId="0866f1ba-fc4a-475a-b6d5-b7f92c76cd73" providerId="ADAL" clId="{37C1895C-76AB-453D-AC0A-F87BB42A1AAD}" dt="2024-09-16T11:25:24.260" v="1242" actId="20577"/>
          <ac:spMkLst>
            <pc:docMk/>
            <pc:sldMk cId="3908753844" sldId="260"/>
            <ac:spMk id="3" creationId="{366A1397-9875-4DAC-876A-4B67E0F5B736}"/>
          </ac:spMkLst>
        </pc:spChg>
      </pc:sldChg>
      <pc:sldChg chg="modSp">
        <pc:chgData name="Wright, Shaunah" userId="0866f1ba-fc4a-475a-b6d5-b7f92c76cd73" providerId="ADAL" clId="{37C1895C-76AB-453D-AC0A-F87BB42A1AAD}" dt="2024-09-12T14:16:12.188" v="818" actId="20577"/>
        <pc:sldMkLst>
          <pc:docMk/>
          <pc:sldMk cId="126525428" sldId="261"/>
        </pc:sldMkLst>
        <pc:spChg chg="mod">
          <ac:chgData name="Wright, Shaunah" userId="0866f1ba-fc4a-475a-b6d5-b7f92c76cd73" providerId="ADAL" clId="{37C1895C-76AB-453D-AC0A-F87BB42A1AAD}" dt="2024-09-12T14:16:12.188" v="818" actId="20577"/>
          <ac:spMkLst>
            <pc:docMk/>
            <pc:sldMk cId="126525428" sldId="261"/>
            <ac:spMk id="3" creationId="{91D31F4A-2313-4A8B-A8B0-ECD9F4B0C611}"/>
          </ac:spMkLst>
        </pc:spChg>
      </pc:sldChg>
      <pc:sldChg chg="modSp">
        <pc:chgData name="Wright, Shaunah" userId="0866f1ba-fc4a-475a-b6d5-b7f92c76cd73" providerId="ADAL" clId="{37C1895C-76AB-453D-AC0A-F87BB42A1AAD}" dt="2024-09-12T14:22:25.885" v="1130" actId="20577"/>
        <pc:sldMkLst>
          <pc:docMk/>
          <pc:sldMk cId="2115292592" sldId="262"/>
        </pc:sldMkLst>
        <pc:spChg chg="mod">
          <ac:chgData name="Wright, Shaunah" userId="0866f1ba-fc4a-475a-b6d5-b7f92c76cd73" providerId="ADAL" clId="{37C1895C-76AB-453D-AC0A-F87BB42A1AAD}" dt="2024-09-12T14:22:25.885" v="1130" actId="20577"/>
          <ac:spMkLst>
            <pc:docMk/>
            <pc:sldMk cId="2115292592" sldId="262"/>
            <ac:spMk id="3" creationId="{56A18D24-9FAE-405B-9E62-F4B9EC586BD8}"/>
          </ac:spMkLst>
        </pc:spChg>
      </pc:sldChg>
      <pc:sldChg chg="modSp">
        <pc:chgData name="Wright, Shaunah" userId="0866f1ba-fc4a-475a-b6d5-b7f92c76cd73" providerId="ADAL" clId="{37C1895C-76AB-453D-AC0A-F87BB42A1AAD}" dt="2024-09-12T14:25:28.194" v="1212" actId="27636"/>
        <pc:sldMkLst>
          <pc:docMk/>
          <pc:sldMk cId="3687191553" sldId="263"/>
        </pc:sldMkLst>
        <pc:spChg chg="mod">
          <ac:chgData name="Wright, Shaunah" userId="0866f1ba-fc4a-475a-b6d5-b7f92c76cd73" providerId="ADAL" clId="{37C1895C-76AB-453D-AC0A-F87BB42A1AAD}" dt="2024-09-12T14:25:28.194" v="1212" actId="27636"/>
          <ac:spMkLst>
            <pc:docMk/>
            <pc:sldMk cId="3687191553" sldId="263"/>
            <ac:spMk id="3" creationId="{F0D5279A-413E-4172-83D8-90B68D7A9AC4}"/>
          </ac:spMkLst>
        </pc:spChg>
      </pc:sldChg>
      <pc:sldChg chg="modSp">
        <pc:chgData name="Wright, Shaunah" userId="0866f1ba-fc4a-475a-b6d5-b7f92c76cd73" providerId="ADAL" clId="{37C1895C-76AB-453D-AC0A-F87BB42A1AAD}" dt="2024-09-12T14:25:00.084" v="1210" actId="255"/>
        <pc:sldMkLst>
          <pc:docMk/>
          <pc:sldMk cId="488654059" sldId="265"/>
        </pc:sldMkLst>
        <pc:spChg chg="mod">
          <ac:chgData name="Wright, Shaunah" userId="0866f1ba-fc4a-475a-b6d5-b7f92c76cd73" providerId="ADAL" clId="{37C1895C-76AB-453D-AC0A-F87BB42A1AAD}" dt="2024-09-12T12:32:41.320" v="18" actId="20577"/>
          <ac:spMkLst>
            <pc:docMk/>
            <pc:sldMk cId="488654059" sldId="265"/>
            <ac:spMk id="2" creationId="{90549963-E062-4597-B208-1C8548766A05}"/>
          </ac:spMkLst>
        </pc:spChg>
        <pc:spChg chg="mod">
          <ac:chgData name="Wright, Shaunah" userId="0866f1ba-fc4a-475a-b6d5-b7f92c76cd73" providerId="ADAL" clId="{37C1895C-76AB-453D-AC0A-F87BB42A1AAD}" dt="2024-09-12T14:25:00.084" v="1210" actId="255"/>
          <ac:spMkLst>
            <pc:docMk/>
            <pc:sldMk cId="488654059" sldId="265"/>
            <ac:spMk id="3" creationId="{9CAB76EB-3CD0-4498-9016-59C855CB3EDB}"/>
          </ac:spMkLst>
        </pc:spChg>
      </pc:sldChg>
      <pc:sldChg chg="modSp">
        <pc:chgData name="Wright, Shaunah" userId="0866f1ba-fc4a-475a-b6d5-b7f92c76cd73" providerId="ADAL" clId="{37C1895C-76AB-453D-AC0A-F87BB42A1AAD}" dt="2024-09-12T14:22:56.279" v="1202" actId="20577"/>
        <pc:sldMkLst>
          <pc:docMk/>
          <pc:sldMk cId="3540527231" sldId="266"/>
        </pc:sldMkLst>
        <pc:spChg chg="mod">
          <ac:chgData name="Wright, Shaunah" userId="0866f1ba-fc4a-475a-b6d5-b7f92c76cd73" providerId="ADAL" clId="{37C1895C-76AB-453D-AC0A-F87BB42A1AAD}" dt="2024-09-12T14:22:56.279" v="1202" actId="20577"/>
          <ac:spMkLst>
            <pc:docMk/>
            <pc:sldMk cId="3540527231" sldId="266"/>
            <ac:spMk id="3" creationId="{9874AF29-0817-4970-B352-26173BBBD4E5}"/>
          </ac:spMkLst>
        </pc:spChg>
      </pc:sldChg>
      <pc:sldChg chg="modSp">
        <pc:chgData name="Wright, Shaunah" userId="0866f1ba-fc4a-475a-b6d5-b7f92c76cd73" providerId="ADAL" clId="{37C1895C-76AB-453D-AC0A-F87BB42A1AAD}" dt="2024-09-12T14:18:30.321" v="915" actId="20577"/>
        <pc:sldMkLst>
          <pc:docMk/>
          <pc:sldMk cId="1896624520" sldId="267"/>
        </pc:sldMkLst>
        <pc:spChg chg="mod">
          <ac:chgData name="Wright, Shaunah" userId="0866f1ba-fc4a-475a-b6d5-b7f92c76cd73" providerId="ADAL" clId="{37C1895C-76AB-453D-AC0A-F87BB42A1AAD}" dt="2024-09-12T14:18:30.321" v="915" actId="20577"/>
          <ac:spMkLst>
            <pc:docMk/>
            <pc:sldMk cId="1896624520" sldId="267"/>
            <ac:spMk id="3" creationId="{71D0D158-615E-43D2-8C0C-70ACE48BF6A8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302252-28E7-42E6-B1AD-2C1A1ED222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D6CA52-BAC9-423A-8150-9D50D24985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0A57B8-54A2-40A4-A643-C52A6138FB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16/09/2024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C7E240-7DF7-40BE-80F8-F10F2D7AD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ED388B-C279-4CF4-BBFD-33D7B4E6E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641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66D8A-BD6C-47A6-9916-82A4D7CA3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F35BEB-9D45-4E39-B294-1BE644AB48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6B06FE-2C44-419B-9621-281E783547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16/09/2024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70E446-DC11-4200-BF03-0065071DE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263AED-DF34-4428-9C79-635FFE242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415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B22EA-9D3C-4A75-8B58-DA4630240B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B22E6B-5A65-4A42-BCB9-4953D4F8F1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CAB780-D10C-43F9-92EB-90E6F9F5EC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16/09/2024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8639C-BCDF-447E-ADD9-9F66568EB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9D953B-E6E0-48D9-A261-849F6BD1C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399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A227DE-41E7-4E93-A1A1-8734F840F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6DB957-964B-4A29-9285-84A7600DC0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E40BB0-9D85-4FD3-813E-44A8E71778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534FB7-E097-494D-9D4D-0732B80E6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16/09/2024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D162FC-A1C3-49CE-94DA-646130330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D86462-000B-4EC7-8FEA-AC8B06737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728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560BC-E903-4799-B5D6-DE8AE1583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CBEC4E-42E2-427D-A348-37574836FF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095E17-CCFF-4471-8E60-715DEA3B2D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530D6C-5808-41DB-8912-A466B5F2E8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44131A-EFB2-4CE5-93AE-67C7481A4D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949FB12-4A94-40BC-B470-9D0683D5C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16/09/2024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60C03C-291A-4729-87E1-C876A925D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BDF97C-8205-4D62-9F9F-4F2C080807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632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B4B4D3-ACB0-4EB2-8B48-89004BAEB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76A631-8AC2-49F4-AC26-6497813B6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16/09/2024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66F7D6-BBD9-4E78-B231-25CCE838C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44884D-75BC-41CE-A701-C113B650F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564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9DDE85-EB52-4E88-A86A-63198875A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16/09/2024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BB275F5-815E-4A13-8B81-1F744A16F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CC0073-2F96-4471-A83C-EC0E3FD7E6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674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C3A0E5-7EC3-44E8-B50F-769B134BE4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02CD20-42B6-4919-B3C7-E2162D2116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18FF1D-92EE-4A56-A621-2FB7E838BB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066F87-F9AF-4BE6-970C-6A1B9A0E2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16/09/2024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6178AF-1985-4233-B1A6-5B8F2986B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525394-9865-4301-8286-9855F120D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459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0C436-4BED-46BD-B9D9-1C9EC7419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1E0259-EE84-4554-BFA7-64BA45E235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EC12C8-86C5-486C-984B-499A62DB54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C5BCEA-1F41-41C6-970F-063DB33A3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16/09/2024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5AF45D-B2FC-40F9-88AE-E8616E3F74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8060E8-FFDD-44D5-8DEF-D64A5335B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278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4A0C0-6A9C-4EC0-B895-597A496AD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40AE090-AA98-4768-9BA6-C91E963FD3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6EC662-B4A4-479D-A1C7-452C28A9C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16/09/2024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417E88-9273-4C13-A973-7E8CF2ED0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69346D-0F75-435C-B7D4-D567587CF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195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258C14-8823-447A-8AFE-6E8D3D1CCD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887C7E-3002-4911-9EDF-92286BDE97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4A6BDB-58C2-4213-9D64-39336F017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16/09/2024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B2B38D-2DD2-4CFA-9684-916805AE4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E6A72-AD6C-47DF-8F05-14EFD7E4F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137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720E24-FD6C-47E2-9A18-7D06B58DD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A1747-E036-4C07-9A7B-69B3642ED9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9DC030-3A9A-448C-9A5E-3AAF0FB207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68F968-D90C-4B85-8465-3B30274BC78A}" type="datetimeFigureOut">
              <a:rPr lang="en-GB" smtClean="0"/>
              <a:t>16/09/2024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6AD17B-86E5-4460-8CED-BC9089BB10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B66998-9FD2-4594-B7DA-6520E65A9F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596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ngall.com/books-png/download/23133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sitn.hms.harvard.edu/flash/2017/opinion-socially-conscious-scientist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ngall.com/communication-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57521D-C228-40A3-B5BA-A8677BE66E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94716" y="739978"/>
            <a:ext cx="5334930" cy="3004145"/>
          </a:xfrm>
        </p:spPr>
        <p:txBody>
          <a:bodyPr>
            <a:normAutofit/>
          </a:bodyPr>
          <a:lstStyle/>
          <a:p>
            <a:r>
              <a:rPr lang="en-GB" sz="4200" dirty="0">
                <a:latin typeface="Cavolini"/>
                <a:cs typeface="Cavolini"/>
              </a:rPr>
              <a:t>Curriculum Workshop for Parents </a:t>
            </a:r>
            <a:br>
              <a:rPr lang="en-GB" sz="4200" dirty="0">
                <a:latin typeface="Cavolini"/>
              </a:rPr>
            </a:br>
            <a:br>
              <a:rPr lang="en-GB" sz="4200" dirty="0">
                <a:latin typeface="Cavolini"/>
              </a:rPr>
            </a:br>
            <a:r>
              <a:rPr lang="en-GB" sz="4200" dirty="0">
                <a:latin typeface="Cavolini"/>
                <a:cs typeface="Cavolini"/>
              </a:rPr>
              <a:t>Beech Class</a:t>
            </a:r>
            <a:r>
              <a:rPr lang="en-GB" sz="4200" dirty="0"/>
              <a:t> 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5A7F2D-07F1-4994-A218-CD0EC82CE5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94715" y="3836197"/>
            <a:ext cx="5334931" cy="218921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Cavolini"/>
                <a:cs typeface="Cavolini"/>
              </a:rPr>
              <a:t>September 2024</a:t>
            </a:r>
          </a:p>
        </p:txBody>
      </p:sp>
      <p:sp>
        <p:nvSpPr>
          <p:cNvPr id="1033" name="Freeform: Shape 1032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5" name="Freeform: Shape 1034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37" name="Freeform: Shape 1036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9" name="Freeform: Shape 1038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41" name="Freeform: Shape 1040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026" name="Picture 2" descr="School logo - Sept 17">
            <a:extLst>
              <a:ext uri="{FF2B5EF4-FFF2-40B4-BE49-F238E27FC236}">
                <a16:creationId xmlns:a16="http://schemas.microsoft.com/office/drawing/2014/main" id="{57E16962-14A3-40D9-89E5-6466FB7EBA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3"/>
          <a:stretch/>
        </p:blipFill>
        <p:spPr bwMode="auto"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3" name="Freeform: Shape 1042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0048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F17C83-57BF-4C1A-B9F0-D5A270701A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5731" y="312116"/>
            <a:ext cx="5393360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Cavolini"/>
                <a:cs typeface="Cavolini"/>
              </a:rPr>
              <a:t>Class routine</a:t>
            </a:r>
            <a:r>
              <a:rPr lang="en-GB" dirty="0"/>
              <a:t> </a:t>
            </a:r>
            <a:endParaRPr lang="en-GB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E37C00-CAC0-4FDD-A5E0-715E558A02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4670" y="1712098"/>
            <a:ext cx="6559551" cy="476215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400" dirty="0">
                <a:latin typeface="Cavolini"/>
                <a:cs typeface="Cavolini"/>
              </a:rPr>
              <a:t>Structure of day </a:t>
            </a:r>
          </a:p>
          <a:p>
            <a:pPr lvl="1"/>
            <a:r>
              <a:rPr lang="en-GB" dirty="0">
                <a:latin typeface="Cavolini"/>
                <a:cs typeface="Cavolini"/>
              </a:rPr>
              <a:t>Putting coats &amp; bags on pegs – promote independence</a:t>
            </a:r>
          </a:p>
          <a:p>
            <a:pPr lvl="1"/>
            <a:r>
              <a:rPr lang="en-GB" dirty="0">
                <a:latin typeface="Cavolini"/>
                <a:cs typeface="Cavolini"/>
              </a:rPr>
              <a:t>Phonics session </a:t>
            </a:r>
          </a:p>
          <a:p>
            <a:pPr lvl="1"/>
            <a:r>
              <a:rPr lang="en-GB" dirty="0">
                <a:latin typeface="Cavolini"/>
                <a:cs typeface="Cavolini"/>
              </a:rPr>
              <a:t>Maths</a:t>
            </a:r>
          </a:p>
          <a:p>
            <a:pPr lvl="1"/>
            <a:r>
              <a:rPr lang="en-GB" dirty="0">
                <a:latin typeface="Cavolini"/>
                <a:cs typeface="Cavolini"/>
              </a:rPr>
              <a:t>English</a:t>
            </a:r>
          </a:p>
          <a:p>
            <a:pPr lvl="1"/>
            <a:r>
              <a:rPr lang="en-GB" dirty="0">
                <a:latin typeface="Cavolini"/>
                <a:cs typeface="Cavolini"/>
              </a:rPr>
              <a:t>Afternoons – range of foundation subjects </a:t>
            </a:r>
          </a:p>
          <a:p>
            <a:pPr lvl="1"/>
            <a:r>
              <a:rPr lang="en-GB" dirty="0">
                <a:latin typeface="Cavolini"/>
                <a:cs typeface="Cavolini"/>
              </a:rPr>
              <a:t>PE session with WLSP Monday &amp; Thursday </a:t>
            </a:r>
          </a:p>
          <a:p>
            <a:pPr lvl="1"/>
            <a:r>
              <a:rPr lang="en-GB" dirty="0">
                <a:latin typeface="Cavolini"/>
                <a:cs typeface="Cavolini"/>
              </a:rPr>
              <a:t>Collective Worship and assemblies</a:t>
            </a:r>
            <a:endParaRPr lang="en-GB" sz="1800" dirty="0">
              <a:latin typeface="Cavolini"/>
              <a:cs typeface="Cavolini"/>
            </a:endParaRPr>
          </a:p>
          <a:p>
            <a:pPr marL="0" indent="0">
              <a:buNone/>
            </a:pPr>
            <a:endParaRPr lang="en-GB" sz="1700" dirty="0"/>
          </a:p>
          <a:p>
            <a:pPr marL="0" indent="0">
              <a:buNone/>
            </a:pPr>
            <a:endParaRPr lang="en-GB" sz="1700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5" name="Picture 4" descr="Why children should be able to function with structure and in a routine ...">
            <a:extLst>
              <a:ext uri="{FF2B5EF4-FFF2-40B4-BE49-F238E27FC236}">
                <a16:creationId xmlns:a16="http://schemas.microsoft.com/office/drawing/2014/main" id="{244FACB2-1173-5574-4570-5E1F0E6C0C4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877"/>
          <a:stretch/>
        </p:blipFill>
        <p:spPr>
          <a:xfrm>
            <a:off x="7782560" y="1277112"/>
            <a:ext cx="4064000" cy="4019617"/>
          </a:xfrm>
          <a:prstGeom prst="rect">
            <a:avLst/>
          </a:prstGeom>
        </p:spPr>
      </p:pic>
      <p:pic>
        <p:nvPicPr>
          <p:cNvPr id="7" name="Picture 2" descr="School logo - Sept 17">
            <a:extLst>
              <a:ext uri="{FF2B5EF4-FFF2-40B4-BE49-F238E27FC236}">
                <a16:creationId xmlns:a16="http://schemas.microsoft.com/office/drawing/2014/main" id="{3B8037ED-F04A-C6EF-731D-1547342B56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142135" y="59239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44870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77549A-F34D-4F58-8409-5536689612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0681" y="-635"/>
            <a:ext cx="5393360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Cavolini"/>
                <a:cs typeface="Cavolini"/>
              </a:rPr>
              <a:t>Homework Year 1</a:t>
            </a:r>
            <a:endParaRPr lang="en-GB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EA5847-AB61-4969-B25A-26F302B98E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760" y="1571625"/>
            <a:ext cx="6669111" cy="433101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000" dirty="0">
                <a:latin typeface="Cavolini"/>
                <a:ea typeface="+mn-lt"/>
                <a:cs typeface="+mn-lt"/>
              </a:rPr>
              <a:t>Routine</a:t>
            </a:r>
            <a:endParaRPr lang="en-US" sz="2000" dirty="0">
              <a:latin typeface="Cavolini"/>
              <a:ea typeface="+mn-lt"/>
              <a:cs typeface="+mn-lt"/>
            </a:endParaRPr>
          </a:p>
          <a:p>
            <a:pPr lvl="1"/>
            <a:r>
              <a:rPr lang="en-GB" sz="2000" dirty="0">
                <a:latin typeface="Cavolini"/>
                <a:ea typeface="+mn-lt"/>
                <a:cs typeface="+mn-lt"/>
              </a:rPr>
              <a:t>Will start week 2</a:t>
            </a:r>
            <a:endParaRPr lang="en-US" sz="2000" dirty="0">
              <a:latin typeface="Cavolini"/>
              <a:ea typeface="+mn-lt"/>
              <a:cs typeface="+mn-lt"/>
            </a:endParaRPr>
          </a:p>
          <a:p>
            <a:pPr lvl="1"/>
            <a:r>
              <a:rPr lang="en-GB" sz="2000" dirty="0">
                <a:latin typeface="Cavolini"/>
                <a:ea typeface="+mn-lt"/>
                <a:cs typeface="+mn-lt"/>
              </a:rPr>
              <a:t>Week to complete – May be in </a:t>
            </a:r>
            <a:r>
              <a:rPr lang="en-GB" sz="2000" dirty="0" err="1">
                <a:latin typeface="Cavolini"/>
                <a:ea typeface="+mn-lt"/>
                <a:cs typeface="+mn-lt"/>
              </a:rPr>
              <a:t>Showbie</a:t>
            </a:r>
            <a:r>
              <a:rPr lang="en-GB" sz="2000" dirty="0">
                <a:latin typeface="Cavolini"/>
                <a:ea typeface="+mn-lt"/>
                <a:cs typeface="+mn-lt"/>
              </a:rPr>
              <a:t> or in folder and to bee handed in the following Tuesday </a:t>
            </a:r>
          </a:p>
          <a:p>
            <a:r>
              <a:rPr lang="en-GB" sz="2000" dirty="0">
                <a:latin typeface="Cavolini"/>
                <a:ea typeface="+mn-lt"/>
                <a:cs typeface="+mn-lt"/>
              </a:rPr>
              <a:t>Expectations</a:t>
            </a:r>
            <a:endParaRPr lang="en-US" sz="2000" dirty="0">
              <a:latin typeface="Cavolini"/>
              <a:ea typeface="+mn-lt"/>
              <a:cs typeface="+mn-lt"/>
            </a:endParaRPr>
          </a:p>
          <a:p>
            <a:pPr lvl="1"/>
            <a:r>
              <a:rPr lang="en-GB" sz="2000" dirty="0">
                <a:latin typeface="Cavolini"/>
                <a:ea typeface="+mn-lt"/>
                <a:cs typeface="+mn-lt"/>
              </a:rPr>
              <a:t>Reinforcing work covered in class – reinforcing basic skills of maths and English</a:t>
            </a:r>
            <a:endParaRPr lang="en-US" sz="2000" dirty="0">
              <a:latin typeface="Cavolini"/>
              <a:ea typeface="+mn-lt"/>
              <a:cs typeface="+mn-lt"/>
            </a:endParaRPr>
          </a:p>
          <a:p>
            <a:pPr lvl="1"/>
            <a:r>
              <a:rPr lang="en-GB" sz="2000" dirty="0">
                <a:latin typeface="Cavolini"/>
                <a:ea typeface="+mn-lt"/>
                <a:cs typeface="+mn-lt"/>
              </a:rPr>
              <a:t>Expect all children to complete good reinforcement of what they have learnt in school</a:t>
            </a:r>
            <a:endParaRPr lang="en-US" sz="2000" dirty="0">
              <a:latin typeface="Cavolini"/>
              <a:ea typeface="+mn-lt"/>
              <a:cs typeface="+mn-lt"/>
            </a:endParaRPr>
          </a:p>
          <a:p>
            <a:pPr lvl="1"/>
            <a:r>
              <a:rPr lang="en-GB" sz="2000" dirty="0">
                <a:latin typeface="Cavolini"/>
                <a:ea typeface="+mn-lt"/>
                <a:cs typeface="+mn-lt"/>
              </a:rPr>
              <a:t>Spellings have been set in green books. Week to practise at home and then have a spelling quiz in class.</a:t>
            </a:r>
            <a:endParaRPr lang="en-US" sz="2000" dirty="0">
              <a:latin typeface="Cavolini"/>
              <a:ea typeface="+mn-lt"/>
              <a:cs typeface="+mn-lt"/>
            </a:endParaRPr>
          </a:p>
          <a:p>
            <a:endParaRPr lang="en-GB" sz="1300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id="{40A7CFE1-EE85-45D8-A492-F940BEB787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81175" y="59239"/>
            <a:ext cx="1299263" cy="132974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5" name="Graphic 4" descr="girl reading clipart image | Clipart Panda - Free Clipart Images">
            <a:extLst>
              <a:ext uri="{FF2B5EF4-FFF2-40B4-BE49-F238E27FC236}">
                <a16:creationId xmlns:a16="http://schemas.microsoft.com/office/drawing/2014/main" id="{88CDC1BF-9602-D56C-709F-29EC9377B2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371840" y="1316867"/>
            <a:ext cx="2743199" cy="3878825"/>
          </a:xfrm>
          <a:prstGeom prst="rect">
            <a:avLst/>
          </a:prstGeom>
        </p:spPr>
      </p:pic>
      <p:pic>
        <p:nvPicPr>
          <p:cNvPr id="7" name="Picture 2" descr="School logo - Sept 17">
            <a:extLst>
              <a:ext uri="{FF2B5EF4-FFF2-40B4-BE49-F238E27FC236}">
                <a16:creationId xmlns:a16="http://schemas.microsoft.com/office/drawing/2014/main" id="{BF5F564C-A1D8-D41F-D937-7866F39E30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83825" y="44220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08341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549963-E062-4597-B208-1C8548766A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0681" y="253365"/>
            <a:ext cx="5393360" cy="1325563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Cavolini"/>
                <a:cs typeface="Cavolini"/>
              </a:rPr>
              <a:t>Phonics – Beech Class</a:t>
            </a:r>
            <a:endParaRPr lang="en-GB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AB76EB-3CD0-4498-9016-59C855CB3E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7626" y="1712981"/>
            <a:ext cx="5393361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 dirty="0">
                <a:latin typeface="Cavolini"/>
                <a:cs typeface="Cavolini"/>
              </a:rPr>
              <a:t>Phonics scheme is called “Essential Letters and Sounds”</a:t>
            </a:r>
          </a:p>
          <a:p>
            <a:r>
              <a:rPr lang="en-GB" sz="1800" dirty="0">
                <a:latin typeface="Cavolini"/>
                <a:cs typeface="Cavolini"/>
              </a:rPr>
              <a:t>Delivered to Reception/ Year 1 in separate sessions </a:t>
            </a:r>
          </a:p>
          <a:p>
            <a:r>
              <a:rPr lang="en-GB" sz="1800" dirty="0">
                <a:latin typeface="Cavolini"/>
                <a:cs typeface="Cavolini"/>
              </a:rPr>
              <a:t>Reviews the sounds learnt previously</a:t>
            </a:r>
          </a:p>
          <a:p>
            <a:r>
              <a:rPr lang="en-GB" sz="1800" dirty="0">
                <a:latin typeface="Cavolini"/>
                <a:cs typeface="Cavolini"/>
              </a:rPr>
              <a:t>New grapheme is taught every day – see chart &amp; sheets to take away </a:t>
            </a:r>
          </a:p>
          <a:p>
            <a:r>
              <a:rPr lang="en-GB" sz="1800" dirty="0">
                <a:latin typeface="Cavolini"/>
                <a:cs typeface="Cavolini"/>
              </a:rPr>
              <a:t>Combines continuous and reactive assessment</a:t>
            </a:r>
          </a:p>
          <a:p>
            <a:r>
              <a:rPr lang="en-GB" sz="1800" dirty="0">
                <a:latin typeface="Cavolini"/>
                <a:cs typeface="Cavolini"/>
              </a:rPr>
              <a:t>Supports lower attainers</a:t>
            </a:r>
          </a:p>
          <a:p>
            <a:r>
              <a:rPr lang="en-GB" sz="1800" dirty="0">
                <a:latin typeface="Cavolini"/>
                <a:cs typeface="Cavolini"/>
              </a:rPr>
              <a:t>Interventions started early </a:t>
            </a:r>
          </a:p>
          <a:p>
            <a:r>
              <a:rPr lang="en-GB" sz="1800" dirty="0">
                <a:latin typeface="Cavolini"/>
                <a:cs typeface="Cavolini"/>
              </a:rPr>
              <a:t>Supports reading</a:t>
            </a:r>
          </a:p>
          <a:p>
            <a:r>
              <a:rPr lang="en-GB" sz="1800" dirty="0">
                <a:latin typeface="Cavolini"/>
                <a:cs typeface="Cavolini"/>
              </a:rPr>
              <a:t>Activity book to complete each day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id="{8CE02C14-74B3-402D-A58B-475AA0AEB9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142135" y="59239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7" name="Picture 6" descr="phonics - Google Search | Literacy Resources | Pinterest | Phonics ...">
            <a:extLst>
              <a:ext uri="{FF2B5EF4-FFF2-40B4-BE49-F238E27FC236}">
                <a16:creationId xmlns:a16="http://schemas.microsoft.com/office/drawing/2014/main" id="{170075C2-1E2F-BF5E-DB57-4A026FCE1C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960" y="1714796"/>
            <a:ext cx="5577839" cy="3540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6540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7DEA9C-CBC6-492C-B68A-83E6ECA07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2441" y="304165"/>
            <a:ext cx="5393360" cy="1325563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Cavolini"/>
                <a:cs typeface="Cavolini"/>
              </a:rPr>
              <a:t>Reading</a:t>
            </a:r>
            <a:r>
              <a:rPr lang="en-GB" sz="3600" dirty="0"/>
              <a:t> 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64DD0D-5223-4F95-9453-E626E822CC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8729" y="1139687"/>
            <a:ext cx="6385398" cy="545421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en-GB" sz="1400" dirty="0">
                <a:latin typeface="Cavolini"/>
                <a:cs typeface="Calibri"/>
              </a:rPr>
              <a:t>“Promote love of reading and for all children to be readers”</a:t>
            </a:r>
            <a:endParaRPr lang="en-US" sz="1400" dirty="0">
              <a:latin typeface="Cavolini"/>
              <a:cs typeface="Calibri"/>
            </a:endParaRPr>
          </a:p>
          <a:p>
            <a:pPr>
              <a:buFont typeface="Arial"/>
            </a:pPr>
            <a:r>
              <a:rPr lang="en-GB" sz="1400" dirty="0">
                <a:latin typeface="Cavolini"/>
                <a:cs typeface="Calibri"/>
              </a:rPr>
              <a:t>Library visits</a:t>
            </a:r>
            <a:endParaRPr lang="en-US" sz="1400" dirty="0">
              <a:latin typeface="Cavolini"/>
              <a:cs typeface="Calibri"/>
            </a:endParaRPr>
          </a:p>
          <a:p>
            <a:pPr>
              <a:buFont typeface="Arial"/>
            </a:pPr>
            <a:r>
              <a:rPr lang="en-GB" sz="1400" dirty="0">
                <a:latin typeface="Cavolini"/>
                <a:cs typeface="Calibri"/>
              </a:rPr>
              <a:t>Class story books </a:t>
            </a:r>
            <a:endParaRPr lang="en-US" sz="1400" dirty="0">
              <a:latin typeface="Cavolini"/>
              <a:cs typeface="Calibri"/>
            </a:endParaRPr>
          </a:p>
          <a:p>
            <a:pPr>
              <a:buFont typeface="Arial"/>
            </a:pPr>
            <a:r>
              <a:rPr lang="en-GB" sz="1400" dirty="0">
                <a:latin typeface="Cavolini"/>
                <a:cs typeface="Calibri"/>
              </a:rPr>
              <a:t>Writing is book based. For example; Three Little Pigs recent writing </a:t>
            </a:r>
            <a:endParaRPr lang="en-US" sz="1400" dirty="0">
              <a:latin typeface="Cavolini"/>
              <a:cs typeface="Calibri"/>
            </a:endParaRPr>
          </a:p>
          <a:p>
            <a:pPr>
              <a:buFont typeface="Arial"/>
            </a:pPr>
            <a:r>
              <a:rPr lang="en-GB" sz="1400" dirty="0">
                <a:latin typeface="Cavolini"/>
                <a:cs typeface="Calibri"/>
              </a:rPr>
              <a:t>Quiet reading </a:t>
            </a:r>
            <a:endParaRPr lang="en-US" sz="1400" dirty="0">
              <a:latin typeface="Cavolini"/>
              <a:cs typeface="Calibri"/>
            </a:endParaRPr>
          </a:p>
          <a:p>
            <a:pPr>
              <a:buFont typeface="Arial"/>
            </a:pPr>
            <a:r>
              <a:rPr lang="en-GB" sz="1400" dirty="0">
                <a:latin typeface="Cavolini"/>
                <a:cs typeface="Calibri"/>
              </a:rPr>
              <a:t>Reading at home</a:t>
            </a:r>
            <a:endParaRPr lang="en-US" sz="1400" dirty="0">
              <a:latin typeface="Cavolini"/>
              <a:cs typeface="Calibri"/>
            </a:endParaRPr>
          </a:p>
          <a:p>
            <a:pPr>
              <a:buFont typeface="Arial"/>
            </a:pPr>
            <a:r>
              <a:rPr lang="en-GB" sz="1400" dirty="0">
                <a:latin typeface="Cavolini"/>
                <a:cs typeface="Calibri"/>
              </a:rPr>
              <a:t>Extra reading activities – reading buddies and curl up with a book on a Friday </a:t>
            </a:r>
            <a:endParaRPr lang="en-US" sz="1400" dirty="0">
              <a:latin typeface="Cavolini"/>
              <a:cs typeface="Calibri"/>
            </a:endParaRPr>
          </a:p>
          <a:p>
            <a:pPr>
              <a:buFont typeface="Arial"/>
            </a:pPr>
            <a:r>
              <a:rPr lang="en-GB" sz="1400" dirty="0">
                <a:latin typeface="Cavolini"/>
                <a:cs typeface="Calibri"/>
              </a:rPr>
              <a:t>We aim to read with the children in school a few times a week</a:t>
            </a:r>
          </a:p>
          <a:p>
            <a:pPr>
              <a:buFont typeface="Arial"/>
            </a:pPr>
            <a:r>
              <a:rPr lang="en-GB" sz="1400" dirty="0">
                <a:latin typeface="Cavolini"/>
                <a:cs typeface="Calibri"/>
              </a:rPr>
              <a:t>Volunteers come in each week to hear readers </a:t>
            </a:r>
            <a:endParaRPr lang="en-US" sz="1400" dirty="0">
              <a:latin typeface="Cavolini"/>
              <a:cs typeface="Calibri"/>
            </a:endParaRPr>
          </a:p>
          <a:p>
            <a:pPr marL="0" indent="0">
              <a:buNone/>
            </a:pPr>
            <a:r>
              <a:rPr lang="en-GB" sz="1400" b="1" dirty="0">
                <a:latin typeface="Cavolini"/>
                <a:cs typeface="Calibri"/>
              </a:rPr>
              <a:t>Reading at home</a:t>
            </a:r>
            <a:endParaRPr lang="en-US" sz="1400" dirty="0">
              <a:latin typeface="Cavolini"/>
              <a:cs typeface="Calibri"/>
            </a:endParaRPr>
          </a:p>
          <a:p>
            <a:pPr>
              <a:buFont typeface="Arial"/>
            </a:pPr>
            <a:r>
              <a:rPr lang="en-GB" sz="1400" dirty="0">
                <a:latin typeface="Cavolini"/>
                <a:cs typeface="Calibri"/>
              </a:rPr>
              <a:t>All children will have a phonics reading book linked to the sounds they have been taught that week. </a:t>
            </a:r>
            <a:endParaRPr lang="en-US" sz="1400" dirty="0">
              <a:latin typeface="Cavolini"/>
              <a:cs typeface="Calibri"/>
            </a:endParaRPr>
          </a:p>
          <a:p>
            <a:pPr>
              <a:buFont typeface="Arial"/>
            </a:pPr>
            <a:r>
              <a:rPr lang="en-GB" sz="1400" dirty="0">
                <a:latin typeface="Cavolini"/>
                <a:cs typeface="Calibri"/>
              </a:rPr>
              <a:t>Main priority is for the children is to read their phonics book numerous times over the week. This needs to be daily. These will come out Monday/ Tuesday and will be changed the following week</a:t>
            </a:r>
          </a:p>
          <a:p>
            <a:pPr>
              <a:buFont typeface="Arial"/>
            </a:pPr>
            <a:r>
              <a:rPr lang="en-GB" sz="1400" dirty="0">
                <a:latin typeface="Cavolini"/>
                <a:cs typeface="Calibri"/>
              </a:rPr>
              <a:t>Please write in yellow reading record book </a:t>
            </a:r>
          </a:p>
          <a:p>
            <a:pPr>
              <a:buFont typeface="Arial"/>
            </a:pPr>
            <a:r>
              <a:rPr lang="en-GB" sz="1400" dirty="0">
                <a:latin typeface="Cavolini"/>
                <a:cs typeface="Calibri"/>
              </a:rPr>
              <a:t>Reading challenges at the front of the yellow reading record </a:t>
            </a:r>
            <a:endParaRPr lang="en-US" sz="1400" dirty="0">
              <a:latin typeface="Cavolini"/>
              <a:cs typeface="Calibri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6" name="Picture 2" descr="School logo - Sept 17">
            <a:extLst>
              <a:ext uri="{FF2B5EF4-FFF2-40B4-BE49-F238E27FC236}">
                <a16:creationId xmlns:a16="http://schemas.microsoft.com/office/drawing/2014/main" id="{3A878816-38B6-E069-74F8-4D30765088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-103996" y="-225397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A stack of books with different colors&#10;&#10;Description automatically generated">
            <a:extLst>
              <a:ext uri="{FF2B5EF4-FFF2-40B4-BE49-F238E27FC236}">
                <a16:creationId xmlns:a16="http://schemas.microsoft.com/office/drawing/2014/main" id="{179B4BC2-DFD6-05CE-1E22-B29FB88AFF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882646" y="1375166"/>
            <a:ext cx="3559027" cy="353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5546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95A3A8-2D8F-4A1D-A1FC-F35A7CA4D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2440" y="314325"/>
            <a:ext cx="3995749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volini"/>
                <a:cs typeface="Cavolini"/>
              </a:rPr>
              <a:t>Writing/ Mark making</a:t>
            </a:r>
            <a:r>
              <a:rPr lang="en-GB" dirty="0"/>
              <a:t> 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6A1397-9875-4DAC-876A-4B67E0F5B7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087" y="1825625"/>
            <a:ext cx="6256002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000" dirty="0">
                <a:latin typeface="Cavolini"/>
                <a:ea typeface="+mn-lt"/>
                <a:cs typeface="+mn-lt"/>
              </a:rPr>
              <a:t>I’m a Clever Writer approach </a:t>
            </a:r>
            <a:endParaRPr lang="en-US" sz="2000" dirty="0">
              <a:latin typeface="Cavolini"/>
              <a:ea typeface="+mn-lt"/>
              <a:cs typeface="+mn-lt"/>
            </a:endParaRPr>
          </a:p>
          <a:p>
            <a:pPr lvl="1"/>
            <a:r>
              <a:rPr lang="en-GB" sz="2000" dirty="0">
                <a:latin typeface="Cavolini"/>
                <a:ea typeface="+mn-lt"/>
                <a:cs typeface="+mn-lt"/>
              </a:rPr>
              <a:t>Based around a book </a:t>
            </a:r>
            <a:endParaRPr lang="en-US" sz="2000" dirty="0">
              <a:latin typeface="Cavolini"/>
              <a:ea typeface="+mn-lt"/>
              <a:cs typeface="+mn-lt"/>
            </a:endParaRPr>
          </a:p>
          <a:p>
            <a:pPr lvl="1"/>
            <a:r>
              <a:rPr lang="en-GB" sz="2000" dirty="0">
                <a:latin typeface="Cavolini"/>
                <a:ea typeface="+mn-lt"/>
                <a:cs typeface="+mn-lt"/>
              </a:rPr>
              <a:t>Retelling the story and looking at vocabulary</a:t>
            </a:r>
          </a:p>
          <a:p>
            <a:pPr lvl="1"/>
            <a:r>
              <a:rPr lang="en-GB" sz="2000" dirty="0">
                <a:latin typeface="Cavolini"/>
                <a:ea typeface="+mn-lt"/>
                <a:cs typeface="+mn-lt"/>
              </a:rPr>
              <a:t>Role-play, writing area for Reception, forming letters then words</a:t>
            </a:r>
            <a:endParaRPr lang="en-US" sz="2000" dirty="0">
              <a:latin typeface="Cavolini"/>
              <a:ea typeface="+mn-lt"/>
              <a:cs typeface="+mn-lt"/>
            </a:endParaRPr>
          </a:p>
          <a:p>
            <a:pPr lvl="1"/>
            <a:r>
              <a:rPr lang="en-GB" sz="2000" dirty="0">
                <a:latin typeface="Cavolini"/>
                <a:ea typeface="+mn-lt"/>
                <a:cs typeface="+mn-lt"/>
              </a:rPr>
              <a:t>Success criteria to support writing working towards independent work</a:t>
            </a:r>
            <a:endParaRPr lang="en-US" sz="2000" dirty="0">
              <a:latin typeface="Cavolini"/>
              <a:ea typeface="+mn-lt"/>
              <a:cs typeface="+mn-lt"/>
            </a:endParaRPr>
          </a:p>
          <a:p>
            <a:pPr lvl="1"/>
            <a:r>
              <a:rPr lang="en-GB" sz="2000" dirty="0">
                <a:latin typeface="Cavolini"/>
                <a:ea typeface="+mn-lt"/>
                <a:cs typeface="+mn-lt"/>
              </a:rPr>
              <a:t>I’m a clever writer because I can…</a:t>
            </a:r>
            <a:endParaRPr lang="en-US" sz="2000" dirty="0">
              <a:latin typeface="Cavolini"/>
              <a:ea typeface="+mn-lt"/>
              <a:cs typeface="+mn-lt"/>
            </a:endParaRPr>
          </a:p>
          <a:p>
            <a:r>
              <a:rPr lang="en-GB" sz="2000" dirty="0">
                <a:latin typeface="Cavolini"/>
                <a:ea typeface="+mn-lt"/>
                <a:cs typeface="+mn-lt"/>
              </a:rPr>
              <a:t>Importance of handwriting and spellings / link with phonics </a:t>
            </a:r>
            <a:endParaRPr lang="en-US" sz="2000" dirty="0">
              <a:latin typeface="Cavolini"/>
              <a:ea typeface="+mn-lt"/>
              <a:cs typeface="+mn-lt"/>
            </a:endParaRPr>
          </a:p>
          <a:p>
            <a:r>
              <a:rPr lang="en-GB" sz="2000" dirty="0">
                <a:latin typeface="Cavolini"/>
                <a:ea typeface="+mn-lt"/>
                <a:cs typeface="+mn-lt"/>
              </a:rPr>
              <a:t>Promotion of neatly presented work which we are proud of </a:t>
            </a:r>
            <a:endParaRPr lang="en-GB" sz="2000" dirty="0">
              <a:latin typeface="Cavolini"/>
              <a:ea typeface="+mn-lt"/>
              <a:cs typeface="Calibri" panose="020F0502020204030204"/>
            </a:endParaRPr>
          </a:p>
          <a:p>
            <a:r>
              <a:rPr lang="en-GB" sz="2000" dirty="0">
                <a:latin typeface="Cavolini"/>
                <a:ea typeface="+mn-lt"/>
                <a:cs typeface="Calibri" panose="020F0502020204030204"/>
              </a:rPr>
              <a:t>Hand writer of the week award </a:t>
            </a:r>
          </a:p>
          <a:p>
            <a:r>
              <a:rPr lang="en-GB" sz="2000" dirty="0">
                <a:latin typeface="Cavolini"/>
                <a:ea typeface="+mn-lt"/>
                <a:cs typeface="Calibri" panose="020F0502020204030204"/>
              </a:rPr>
              <a:t>Hand out for writing for Year 1 </a:t>
            </a:r>
            <a:endParaRPr lang="en-US" sz="2000" dirty="0">
              <a:latin typeface="Cavolini"/>
              <a:ea typeface="+mn-lt"/>
              <a:cs typeface="+mn-lt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6" name="Picture 2" descr="School logo - Sept 17">
            <a:extLst>
              <a:ext uri="{FF2B5EF4-FFF2-40B4-BE49-F238E27FC236}">
                <a16:creationId xmlns:a16="http://schemas.microsoft.com/office/drawing/2014/main" id="{580B3871-8869-9C1E-0CFD-1A19C4521D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142135" y="59239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Creative Writing In London To See Official Information About This ...">
            <a:extLst>
              <a:ext uri="{FF2B5EF4-FFF2-40B4-BE49-F238E27FC236}">
                <a16:creationId xmlns:a16="http://schemas.microsoft.com/office/drawing/2014/main" id="{FEDB0355-7B94-320A-C5D5-CB9FFDEB12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3360" y="1772474"/>
            <a:ext cx="4958079" cy="3313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7538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443B4D-5293-452C-8043-40BF61586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0361" y="365125"/>
            <a:ext cx="5393360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Cavolini"/>
                <a:cs typeface="Cavolini"/>
              </a:rPr>
              <a:t>Maths </a:t>
            </a:r>
            <a:endParaRPr lang="en-GB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D31F4A-2313-4A8B-A8B0-ECD9F4B0C6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1566832"/>
            <a:ext cx="6802341" cy="471077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800" dirty="0">
                <a:latin typeface="Cavolini"/>
                <a:cs typeface="Calibri"/>
              </a:rPr>
              <a:t>White Rose Scheme for Year 1  </a:t>
            </a:r>
          </a:p>
          <a:p>
            <a:r>
              <a:rPr lang="en-GB" sz="1800" dirty="0">
                <a:latin typeface="Cavolini"/>
                <a:cs typeface="Calibri"/>
              </a:rPr>
              <a:t>Mastery in Maths for Reception</a:t>
            </a:r>
            <a:endParaRPr lang="en-US" sz="1800" dirty="0">
              <a:latin typeface="Cavolini"/>
              <a:cs typeface="Calibri"/>
            </a:endParaRPr>
          </a:p>
          <a:p>
            <a:r>
              <a:rPr lang="en-GB" sz="1800" dirty="0">
                <a:latin typeface="Cavolini"/>
                <a:cs typeface="Calibri"/>
              </a:rPr>
              <a:t>Teaching input matches children’s work</a:t>
            </a:r>
            <a:endParaRPr lang="en-US" sz="1800" dirty="0">
              <a:latin typeface="Cavolini"/>
              <a:cs typeface="Calibri"/>
            </a:endParaRPr>
          </a:p>
          <a:p>
            <a:r>
              <a:rPr lang="en-GB" sz="1800" dirty="0">
                <a:latin typeface="Cavolini"/>
                <a:cs typeface="Calibri"/>
              </a:rPr>
              <a:t>Work becomes progressively harder and applied knowledge to problem solving</a:t>
            </a:r>
            <a:endParaRPr lang="en-US" sz="1800" dirty="0">
              <a:latin typeface="Cavolini"/>
              <a:cs typeface="Calibri"/>
            </a:endParaRPr>
          </a:p>
          <a:p>
            <a:r>
              <a:rPr lang="en-GB" sz="1800" dirty="0">
                <a:latin typeface="Cavolini"/>
                <a:cs typeface="Calibri"/>
              </a:rPr>
              <a:t>Next day builds up previous knowledge</a:t>
            </a:r>
            <a:endParaRPr lang="en-US" sz="1800" dirty="0">
              <a:latin typeface="Cavolini"/>
              <a:cs typeface="Calibri"/>
            </a:endParaRPr>
          </a:p>
          <a:p>
            <a:r>
              <a:rPr lang="en-GB" sz="1800" dirty="0">
                <a:latin typeface="Cavolini"/>
                <a:cs typeface="Calibri"/>
              </a:rPr>
              <a:t>Flashback used to recap previous knowledge from previous years and lessons</a:t>
            </a:r>
          </a:p>
          <a:p>
            <a:r>
              <a:rPr lang="en-GB" sz="1800" dirty="0">
                <a:latin typeface="Cavolini"/>
                <a:cs typeface="Calibri"/>
              </a:rPr>
              <a:t>Maths games / outdoor hunts </a:t>
            </a:r>
            <a:endParaRPr lang="en-US" sz="1800" dirty="0">
              <a:latin typeface="Cavolini"/>
              <a:cs typeface="Calibri"/>
            </a:endParaRPr>
          </a:p>
          <a:p>
            <a:r>
              <a:rPr lang="en-GB" sz="1800" dirty="0">
                <a:latin typeface="Cavolini"/>
                <a:ea typeface="Calibri" panose="020F0502020204030204"/>
                <a:cs typeface="Calibri"/>
              </a:rPr>
              <a:t>Practical work </a:t>
            </a:r>
            <a:endParaRPr lang="en-US" sz="1800" dirty="0">
              <a:latin typeface="Cavolini"/>
              <a:ea typeface="Calibri" panose="020F0502020204030204"/>
              <a:cs typeface="Calibri"/>
            </a:endParaRPr>
          </a:p>
          <a:p>
            <a:r>
              <a:rPr lang="en-GB" sz="1800" dirty="0">
                <a:latin typeface="Cavolini"/>
                <a:ea typeface="Calibri" panose="020F0502020204030204"/>
                <a:cs typeface="Calibri"/>
              </a:rPr>
              <a:t>Vocabulary</a:t>
            </a:r>
            <a:endParaRPr lang="en-GB" sz="1800" dirty="0">
              <a:latin typeface="Cavolini"/>
              <a:cs typeface="Cavolini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6" name="Picture 2" descr="School logo - Sept 17">
            <a:extLst>
              <a:ext uri="{FF2B5EF4-FFF2-40B4-BE49-F238E27FC236}">
                <a16:creationId xmlns:a16="http://schemas.microsoft.com/office/drawing/2014/main" id="{ECC8448F-B4C6-1FC3-E4F7-D32CE17F16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142135" y="59239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Pin by Summer on color | Math, Math charts, Doodles">
            <a:extLst>
              <a:ext uri="{FF2B5EF4-FFF2-40B4-BE49-F238E27FC236}">
                <a16:creationId xmlns:a16="http://schemas.microsoft.com/office/drawing/2014/main" id="{7CEE3B3C-8538-CF5B-6337-B09CD4B07EB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24" t="4206" r="5517" b="2570"/>
          <a:stretch/>
        </p:blipFill>
        <p:spPr>
          <a:xfrm>
            <a:off x="7697138" y="1179322"/>
            <a:ext cx="4037665" cy="4061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254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B096EE-451F-46A2-9E46-4EC3BC387D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0041" y="314325"/>
            <a:ext cx="5393360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volini"/>
                <a:cs typeface="Cavolini"/>
              </a:rPr>
              <a:t>Learning More, Remembering More</a:t>
            </a:r>
            <a:r>
              <a:rPr lang="en-GB" dirty="0"/>
              <a:t> 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A18D24-9FAE-405B-9E62-F4B9EC586B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879" y="2084418"/>
            <a:ext cx="5393361" cy="4351338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GB" dirty="0">
                <a:latin typeface="Cavolini"/>
                <a:cs typeface="Cavolini"/>
              </a:rPr>
              <a:t>Cognitive Overload – how curriculum is taught with revisiting of previously taught knowledge – linking learning together. </a:t>
            </a:r>
          </a:p>
          <a:p>
            <a:r>
              <a:rPr lang="en-GB" dirty="0">
                <a:latin typeface="Cavolini"/>
                <a:cs typeface="Cavolini"/>
              </a:rPr>
              <a:t>Knowledge Journals -collect knowledge and remember knowledge</a:t>
            </a:r>
          </a:p>
          <a:p>
            <a:r>
              <a:rPr lang="en-GB" dirty="0">
                <a:latin typeface="Cavolini"/>
                <a:ea typeface="Calibri" panose="020F0502020204030204"/>
                <a:cs typeface="Calibri" panose="020F0502020204030204"/>
              </a:rPr>
              <a:t>Focus on vocabulary for all subjects / areas of learning </a:t>
            </a:r>
          </a:p>
          <a:p>
            <a:endParaRPr lang="en-GB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6" name="Picture 2" descr="School logo - Sept 17">
            <a:extLst>
              <a:ext uri="{FF2B5EF4-FFF2-40B4-BE49-F238E27FC236}">
                <a16:creationId xmlns:a16="http://schemas.microsoft.com/office/drawing/2014/main" id="{07A2AD49-1E6B-7E45-DEB5-9462CFEDE0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142135" y="59239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A close-up of a couple of gears&#10;&#10;Description automatically generated">
            <a:extLst>
              <a:ext uri="{FF2B5EF4-FFF2-40B4-BE49-F238E27FC236}">
                <a16:creationId xmlns:a16="http://schemas.microsoft.com/office/drawing/2014/main" id="{9A0277F5-2951-3124-56A8-CD35659EF4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461760" y="1758950"/>
            <a:ext cx="5212080" cy="3258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152925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58CFF0-6D79-4953-ADF4-89680A308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9401" y="365125"/>
            <a:ext cx="5194578" cy="1338815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avolini"/>
                <a:cs typeface="Cavolini"/>
              </a:rPr>
              <a:t>Formal Assessments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D0D158-615E-43D2-8C0C-70ACE48BF6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0520" y="1713865"/>
            <a:ext cx="5393361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Cavolini"/>
                <a:cs typeface="Cavolini"/>
              </a:rPr>
              <a:t>Y1 Phonics Assessment June</a:t>
            </a:r>
          </a:p>
          <a:p>
            <a:r>
              <a:rPr lang="en-GB" dirty="0">
                <a:latin typeface="Cavolini"/>
                <a:cs typeface="Cavolini"/>
              </a:rPr>
              <a:t>Ongoing assessments throughout all lessons/ activities </a:t>
            </a:r>
          </a:p>
          <a:p>
            <a:r>
              <a:rPr lang="en-GB" dirty="0">
                <a:latin typeface="Cavolini"/>
                <a:cs typeface="Cavolini"/>
              </a:rPr>
              <a:t>Reception Baseline assessment </a:t>
            </a:r>
          </a:p>
          <a:p>
            <a:r>
              <a:rPr lang="en-GB" dirty="0">
                <a:latin typeface="Cavolini"/>
                <a:cs typeface="Cavolini"/>
              </a:rPr>
              <a:t>Regular Maths assessments 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6" name="Picture 2" descr="School logo - Sept 17">
            <a:extLst>
              <a:ext uri="{FF2B5EF4-FFF2-40B4-BE49-F238E27FC236}">
                <a16:creationId xmlns:a16="http://schemas.microsoft.com/office/drawing/2014/main" id="{8F8E675A-61AD-3C94-7A83-C0995E4AA7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142135" y="59239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South University Blog | Tips for Achieving Work-Life-School Balance">
            <a:extLst>
              <a:ext uri="{FF2B5EF4-FFF2-40B4-BE49-F238E27FC236}">
                <a16:creationId xmlns:a16="http://schemas.microsoft.com/office/drawing/2014/main" id="{23DE5737-D69D-8849-EB58-C1A14B68A8D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221" r="6133" b="-543"/>
          <a:stretch/>
        </p:blipFill>
        <p:spPr>
          <a:xfrm>
            <a:off x="5963920" y="2157095"/>
            <a:ext cx="6055370" cy="2289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6245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86F180-FD15-4642-BAFF-D6D5238E76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1001" y="151765"/>
            <a:ext cx="5393360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Cavolini"/>
                <a:cs typeface="Cavolini"/>
              </a:rPr>
              <a:t>Keeping safe online</a:t>
            </a:r>
            <a:r>
              <a:rPr lang="en-GB" dirty="0"/>
              <a:t> 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74AF29-0817-4970-B352-26173BBBD4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7521" y="1840002"/>
            <a:ext cx="5393361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Cavolini"/>
                <a:cs typeface="Calibri"/>
              </a:rPr>
              <a:t>Covered within lessons and assemblies. The use of stories. </a:t>
            </a:r>
            <a:endParaRPr lang="en-US" dirty="0">
              <a:latin typeface="Cavolini"/>
              <a:cs typeface="Calibri"/>
            </a:endParaRPr>
          </a:p>
          <a:p>
            <a:r>
              <a:rPr lang="en-GB" dirty="0">
                <a:latin typeface="Cavolini"/>
                <a:cs typeface="Calibri"/>
              </a:rPr>
              <a:t>We cover keeping safe a few times over the year.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6" name="Picture 2" descr="School logo - Sept 17">
            <a:extLst>
              <a:ext uri="{FF2B5EF4-FFF2-40B4-BE49-F238E27FC236}">
                <a16:creationId xmlns:a16="http://schemas.microsoft.com/office/drawing/2014/main" id="{49FC937E-4787-E013-7CE8-382D1BCA12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142135" y="59239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Online Safety Talks - Presentation Secondary School, Tralee, Co. Kerry">
            <a:extLst>
              <a:ext uri="{FF2B5EF4-FFF2-40B4-BE49-F238E27FC236}">
                <a16:creationId xmlns:a16="http://schemas.microsoft.com/office/drawing/2014/main" id="{760ABEB0-2897-66AC-59B0-C10071EE0D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0480" y="1715164"/>
            <a:ext cx="5415279" cy="3508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5272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5B4BF3-8ADA-4B01-B507-87434764E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907" y="77553"/>
            <a:ext cx="5393360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Cavolini"/>
                <a:cs typeface="Cavolini"/>
              </a:rPr>
              <a:t>Keeping in touch</a:t>
            </a:r>
            <a:endParaRPr lang="en-GB">
              <a:latin typeface="Cavolini"/>
              <a:cs typeface="Cavolini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D5279A-413E-4172-83D8-90B68D7A9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087" y="1624342"/>
            <a:ext cx="6500417" cy="528586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dirty="0">
                <a:latin typeface="Cavolini"/>
                <a:cs typeface="Calibri"/>
              </a:rPr>
              <a:t>Curriculum Achievements from Mrs Hodgson, newsletter, monthly calendar and Facebook</a:t>
            </a:r>
            <a:endParaRPr lang="en-US" sz="2400" dirty="0">
              <a:latin typeface="Cavolini"/>
              <a:cs typeface="Calibri"/>
            </a:endParaRPr>
          </a:p>
          <a:p>
            <a:r>
              <a:rPr lang="en-GB" sz="2400" dirty="0">
                <a:latin typeface="Cavolini"/>
                <a:cs typeface="Calibri"/>
              </a:rPr>
              <a:t>Email class</a:t>
            </a:r>
            <a:endParaRPr lang="en-US" sz="2400" dirty="0">
              <a:latin typeface="Cavolini"/>
              <a:cs typeface="Calibri"/>
            </a:endParaRPr>
          </a:p>
          <a:p>
            <a:r>
              <a:rPr lang="en-GB" sz="2400" dirty="0">
                <a:latin typeface="Cavolini"/>
                <a:cs typeface="Calibri"/>
              </a:rPr>
              <a:t>Catch us at the end of the day </a:t>
            </a:r>
            <a:endParaRPr lang="en-US" sz="2400" dirty="0">
              <a:latin typeface="Cavolini"/>
              <a:cs typeface="Calibri"/>
            </a:endParaRPr>
          </a:p>
          <a:p>
            <a:r>
              <a:rPr lang="en-GB" sz="2400" dirty="0">
                <a:latin typeface="Cavolini"/>
                <a:cs typeface="Calibri"/>
              </a:rPr>
              <a:t>Termly opportunities – parents evening</a:t>
            </a:r>
            <a:endParaRPr lang="en-US" sz="2400" dirty="0">
              <a:latin typeface="Cavolini"/>
              <a:cs typeface="Calibri"/>
            </a:endParaRPr>
          </a:p>
          <a:p>
            <a:r>
              <a:rPr lang="en-GB" sz="2400" dirty="0">
                <a:latin typeface="Cavolini"/>
                <a:cs typeface="Calibri"/>
              </a:rPr>
              <a:t>Termly Family Morning/Afternoon - dates on website</a:t>
            </a:r>
            <a:endParaRPr lang="en-US" sz="2400" dirty="0">
              <a:latin typeface="Cavolini"/>
              <a:cs typeface="Calibri"/>
            </a:endParaRPr>
          </a:p>
          <a:p>
            <a:r>
              <a:rPr lang="en-GB" sz="2400" dirty="0">
                <a:latin typeface="Cavolini"/>
                <a:cs typeface="Calibri"/>
              </a:rPr>
              <a:t>Class page on website which we will continue to update </a:t>
            </a:r>
            <a:endParaRPr lang="en-GB" sz="2400" dirty="0">
              <a:latin typeface="Cavolini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6" name="Picture 2" descr="School logo - Sept 17">
            <a:extLst>
              <a:ext uri="{FF2B5EF4-FFF2-40B4-BE49-F238E27FC236}">
                <a16:creationId xmlns:a16="http://schemas.microsoft.com/office/drawing/2014/main" id="{5777338F-6C52-2981-8886-4D8BF23E7E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142135" y="59239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4B18F6B-C6D3-2EF9-6F21-F2B4D13CFC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749332" y="1301496"/>
            <a:ext cx="5445759" cy="3848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1915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8E07042890694CB45EDBBB23F884A9" ma:contentTypeVersion="15" ma:contentTypeDescription="Create a new document." ma:contentTypeScope="" ma:versionID="a9880e377a4fe90e20c3b195d6954eb0">
  <xsd:schema xmlns:xsd="http://www.w3.org/2001/XMLSchema" xmlns:xs="http://www.w3.org/2001/XMLSchema" xmlns:p="http://schemas.microsoft.com/office/2006/metadata/properties" xmlns:ns3="07fa3b04-4b42-437e-9fc5-8d1f9c101590" xmlns:ns4="3fa0bc4b-668f-441d-851a-255cbde41849" targetNamespace="http://schemas.microsoft.com/office/2006/metadata/properties" ma:root="true" ma:fieldsID="bf887f2ccaa76623409dd7b0d549c003" ns3:_="" ns4:_="">
    <xsd:import namespace="07fa3b04-4b42-437e-9fc5-8d1f9c101590"/>
    <xsd:import namespace="3fa0bc4b-668f-441d-851a-255cbde4184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MediaServiceSystemTag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fa3b04-4b42-437e-9fc5-8d1f9c10159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1" nillable="true" ma:displayName="MediaServiceSystemTags" ma:hidden="true" ma:internalName="MediaServiceSystemTags" ma:readOnly="true">
      <xsd:simpleType>
        <xsd:restriction base="dms:Note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fa0bc4b-668f-441d-851a-255cbde41849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8582304-ED55-4A8F-8F49-614D59510A0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2144C5B-92DB-47FE-97D8-B2CB3875C89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7fa3b04-4b42-437e-9fc5-8d1f9c101590"/>
    <ds:schemaRef ds:uri="3fa0bc4b-668f-441d-851a-255cbde4184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7D2AE35-70C9-4D78-975B-E14EE227F52F}">
  <ds:schemaRefs>
    <ds:schemaRef ds:uri="http://schemas.microsoft.com/office/2006/metadata/properties"/>
    <ds:schemaRef ds:uri="http://purl.org/dc/terms/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3fa0bc4b-668f-441d-851a-255cbde41849"/>
    <ds:schemaRef ds:uri="07fa3b04-4b42-437e-9fc5-8d1f9c101590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625</Words>
  <Application>Microsoft Office PowerPoint</Application>
  <PresentationFormat>Widescreen</PresentationFormat>
  <Paragraphs>84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Cavolini</vt:lpstr>
      <vt:lpstr>Office Theme</vt:lpstr>
      <vt:lpstr>Curriculum Workshop for Parents   Beech Class </vt:lpstr>
      <vt:lpstr>Class routine </vt:lpstr>
      <vt:lpstr>Homework Year 1</vt:lpstr>
      <vt:lpstr>Phonics – Beech Class</vt:lpstr>
      <vt:lpstr>Reading </vt:lpstr>
      <vt:lpstr>Writing/ Mark making </vt:lpstr>
      <vt:lpstr>Maths </vt:lpstr>
      <vt:lpstr>Learning More, Remembering More </vt:lpstr>
      <vt:lpstr>Formal Assessments</vt:lpstr>
      <vt:lpstr>Keeping safe online </vt:lpstr>
      <vt:lpstr>Keeping in touch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Curriculum Workshop for Parents   Ruby Class</dc:title>
  <dc:creator>Teacher</dc:creator>
  <cp:lastModifiedBy>Wright, Shaunah</cp:lastModifiedBy>
  <cp:revision>228</cp:revision>
  <dcterms:created xsi:type="dcterms:W3CDTF">2022-09-14T07:48:35Z</dcterms:created>
  <dcterms:modified xsi:type="dcterms:W3CDTF">2024-09-16T11:26:13Z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0x010100B38E07042890694CB45EDBBB23F884A9</vt:lpwstr>
  </property>
</Properties>
</file>